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ileron" panose="020B0604020202020204" charset="0"/>
      <p:regular r:id="rId27"/>
    </p:embeddedFont>
    <p:embeddedFont>
      <p:font typeface="Aileron Bold" panose="020B0604020202020204" charset="0"/>
      <p:regular r:id="rId28"/>
    </p:embeddedFont>
    <p:embeddedFont>
      <p:font typeface="Aileron Heavy" panose="020B0604020202020204" charset="0"/>
      <p:regular r:id="rId29"/>
    </p:embeddedFont>
    <p:embeddedFont>
      <p:font typeface="Bobby Jones" panose="020B0604020202020204" charset="0"/>
      <p:regular r:id="rId30"/>
    </p:embeddedFont>
    <p:embeddedFont>
      <p:font typeface="Bryndan Write" panose="020B0604020202020204" charset="0"/>
      <p:regular r:id="rId31"/>
    </p:embeddedFont>
    <p:embeddedFont>
      <p:font typeface="Calibri" panose="020F0502020204030204" pitchFamily="34" charset="0"/>
      <p:regular r:id="rId32"/>
      <p:bold r:id="rId33"/>
      <p:italic r:id="rId34"/>
      <p:boldItalic r:id="rId35"/>
    </p:embeddedFont>
    <p:embeddedFont>
      <p:font typeface="DM Sans" pitchFamily="2" charset="0"/>
      <p:regular r:id="rId36"/>
    </p:embeddedFont>
    <p:embeddedFont>
      <p:font typeface="Edo" panose="020B0604020202020204" charset="0"/>
      <p:regular r:id="rId37"/>
    </p:embeddedFont>
    <p:embeddedFont>
      <p:font typeface="Freckle Face" panose="020B0604020202020204" charset="0"/>
      <p:regular r:id="rId38"/>
    </p:embeddedFont>
    <p:embeddedFont>
      <p:font typeface="Gaegu" pitchFamily="2" charset="0"/>
      <p:regular r:id="rId39"/>
    </p:embeddedFont>
    <p:embeddedFont>
      <p:font typeface="Gaegu Bold" panose="020B0604020202020204" charset="0"/>
      <p:regular r:id="rId40"/>
    </p:embeddedFont>
    <p:embeddedFont>
      <p:font typeface="Gochi Hand" panose="020B0604020202020204" charset="0"/>
      <p:regular r:id="rId41"/>
    </p:embeddedFont>
    <p:embeddedFont>
      <p:font typeface="HK Modular" panose="020B0604020202020204" charset="0"/>
      <p:regular r:id="rId42"/>
    </p:embeddedFont>
    <p:embeddedFont>
      <p:font typeface="Kumar One" panose="020B0604020202020204" charset="0"/>
      <p:regular r:id="rId43"/>
    </p:embeddedFont>
    <p:embeddedFont>
      <p:font typeface="Mokoto" panose="020B0604020202020204" charset="0"/>
      <p:regular r:id="rId44"/>
    </p:embeddedFont>
    <p:embeddedFont>
      <p:font typeface="Montserrat Semi-Bold" panose="020B0604020202020204" charset="0"/>
      <p:regular r:id="rId45"/>
    </p:embeddedFont>
    <p:embeddedFont>
      <p:font typeface="Now" panose="020B0604020202020204" charset="0"/>
      <p:regular r:id="rId46"/>
    </p:embeddedFont>
    <p:embeddedFont>
      <p:font typeface="Now Bold" panose="020B0604020202020204" charset="0"/>
      <p:regular r:id="rId47"/>
    </p:embeddedFont>
    <p:embeddedFont>
      <p:font typeface="Nunito Bold" panose="020B0604020202020204" charset="0"/>
      <p:regular r:id="rId48"/>
    </p:embeddedFont>
    <p:embeddedFont>
      <p:font typeface="Open Sans" panose="020B0606030504020204" pitchFamily="34" charset="0"/>
      <p:regular r:id="rId49"/>
    </p:embeddedFont>
    <p:embeddedFont>
      <p:font typeface="Open Sans Bold" panose="020B0806030504020204" charset="0"/>
      <p:regular r:id="rId50"/>
    </p:embeddedFont>
    <p:embeddedFont>
      <p:font typeface="Oswald Bold" panose="020B0604020202020204" charset="0"/>
      <p:regular r:id="rId51"/>
    </p:embeddedFont>
    <p:embeddedFont>
      <p:font typeface="Roboto Condensed" panose="02000000000000000000" pitchFamily="2" charset="0"/>
      <p:regular r:id="rId52"/>
    </p:embeddedFont>
    <p:embeddedFont>
      <p:font typeface="Source Sans Pro" panose="020B0503030403020204" pitchFamily="34" charset="0"/>
      <p:regular r:id="rId53"/>
    </p:embeddedFont>
    <p:embeddedFont>
      <p:font typeface="Stinger Wide" panose="020B0604020202020204" charset="0"/>
      <p:regular r:id="rId54"/>
    </p:embeddedFont>
    <p:embeddedFont>
      <p:font typeface="Stinger Wide Bold"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6" d="100"/>
          <a:sy n="76" d="100"/>
        </p:scale>
        <p:origin x="7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9.sv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1.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5.sv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svg"/><Relationship Id="rId7" Type="http://schemas.openxmlformats.org/officeDocument/2006/relationships/image" Target="../media/image49.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17.svg"/><Relationship Id="rId10" Type="http://schemas.openxmlformats.org/officeDocument/2006/relationships/image" Target="../media/image52.png"/><Relationship Id="rId4" Type="http://schemas.openxmlformats.org/officeDocument/2006/relationships/image" Target="../media/image16.png"/><Relationship Id="rId9"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1.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5.sv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9.svg"/><Relationship Id="rId7" Type="http://schemas.openxmlformats.org/officeDocument/2006/relationships/image" Target="../media/image65.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svg"/><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9.svg"/><Relationship Id="rId7" Type="http://schemas.openxmlformats.org/officeDocument/2006/relationships/image" Target="../media/image65.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59.sv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49.sv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7.png"/><Relationship Id="rId7" Type="http://schemas.openxmlformats.org/officeDocument/2006/relationships/image" Target="../media/image63.sv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6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2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59.svg"/><Relationship Id="rId3" Type="http://schemas.openxmlformats.org/officeDocument/2006/relationships/image" Target="../media/image81.svg"/><Relationship Id="rId7" Type="http://schemas.openxmlformats.org/officeDocument/2006/relationships/image" Target="../media/image85.svg"/><Relationship Id="rId12" Type="http://schemas.openxmlformats.org/officeDocument/2006/relationships/image" Target="../media/image58.png"/><Relationship Id="rId17" Type="http://schemas.openxmlformats.org/officeDocument/2006/relationships/image" Target="../media/image65.svg"/><Relationship Id="rId2" Type="http://schemas.openxmlformats.org/officeDocument/2006/relationships/image" Target="../media/image80.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svg"/><Relationship Id="rId15" Type="http://schemas.openxmlformats.org/officeDocument/2006/relationships/image" Target="../media/image6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 Id="rId1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63.svg"/><Relationship Id="rId3" Type="http://schemas.openxmlformats.org/officeDocument/2006/relationships/image" Target="../media/image83.svg"/><Relationship Id="rId7" Type="http://schemas.openxmlformats.org/officeDocument/2006/relationships/image" Target="../media/image89.svg"/><Relationship Id="rId12" Type="http://schemas.openxmlformats.org/officeDocument/2006/relationships/image" Target="../media/image62.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59.svg"/><Relationship Id="rId5" Type="http://schemas.openxmlformats.org/officeDocument/2006/relationships/image" Target="../media/image87.svg"/><Relationship Id="rId15" Type="http://schemas.openxmlformats.org/officeDocument/2006/relationships/image" Target="../media/image65.svg"/><Relationship Id="rId10" Type="http://schemas.openxmlformats.org/officeDocument/2006/relationships/image" Target="../media/image58.png"/><Relationship Id="rId4" Type="http://schemas.openxmlformats.org/officeDocument/2006/relationships/image" Target="../media/image86.png"/><Relationship Id="rId9" Type="http://schemas.openxmlformats.org/officeDocument/2006/relationships/image" Target="../media/image85.sv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svg"/><Relationship Id="rId7" Type="http://schemas.openxmlformats.org/officeDocument/2006/relationships/image" Target="../media/image11.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3.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svg"/><Relationship Id="rId7" Type="http://schemas.openxmlformats.org/officeDocument/2006/relationships/image" Target="../media/image11.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3086100"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5000"/>
            </a:blip>
            <a:stretch>
              <a:fillRect/>
            </a:stretch>
          </a:blipFill>
        </p:spPr>
        <p:txBody>
          <a:bodyPr/>
          <a:lstStyle/>
          <a:p>
            <a:endParaRPr lang="en-US"/>
          </a:p>
        </p:txBody>
      </p:sp>
      <p:sp>
        <p:nvSpPr>
          <p:cNvPr id="3" name="Freeform 3"/>
          <p:cNvSpPr/>
          <p:nvPr/>
        </p:nvSpPr>
        <p:spPr>
          <a:xfrm>
            <a:off x="13144500"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5000"/>
            </a:blip>
            <a:stretch>
              <a:fillRect/>
            </a:stretch>
          </a:blipFill>
        </p:spPr>
        <p:txBody>
          <a:bodyPr/>
          <a:lstStyle/>
          <a:p>
            <a:endParaRPr lang="en-US"/>
          </a:p>
        </p:txBody>
      </p:sp>
      <p:sp>
        <p:nvSpPr>
          <p:cNvPr id="4" name="Freeform 4"/>
          <p:cNvSpPr/>
          <p:nvPr/>
        </p:nvSpPr>
        <p:spPr>
          <a:xfrm>
            <a:off x="-527451" y="0"/>
            <a:ext cx="3158203" cy="2795010"/>
          </a:xfrm>
          <a:custGeom>
            <a:avLst/>
            <a:gdLst/>
            <a:ahLst/>
            <a:cxnLst/>
            <a:rect l="l" t="t" r="r" b="b"/>
            <a:pathLst>
              <a:path w="3158203" h="2795010">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2709489" y="0"/>
            <a:ext cx="3158203" cy="2795010"/>
          </a:xfrm>
          <a:custGeom>
            <a:avLst/>
            <a:gdLst/>
            <a:ahLst/>
            <a:cxnLst/>
            <a:rect l="l" t="t" r="r" b="b"/>
            <a:pathLst>
              <a:path w="3158203" h="2795010">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5946429" y="0"/>
            <a:ext cx="3158203" cy="2795010"/>
          </a:xfrm>
          <a:custGeom>
            <a:avLst/>
            <a:gdLst/>
            <a:ahLst/>
            <a:cxnLst/>
            <a:rect l="l" t="t" r="r" b="b"/>
            <a:pathLst>
              <a:path w="3158203" h="2795010">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9183368" y="0"/>
            <a:ext cx="3158203" cy="2795010"/>
          </a:xfrm>
          <a:custGeom>
            <a:avLst/>
            <a:gdLst/>
            <a:ahLst/>
            <a:cxnLst/>
            <a:rect l="l" t="t" r="r" b="b"/>
            <a:pathLst>
              <a:path w="3158203" h="2795010">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2420308" y="0"/>
            <a:ext cx="3158203" cy="2795010"/>
          </a:xfrm>
          <a:custGeom>
            <a:avLst/>
            <a:gdLst/>
            <a:ahLst/>
            <a:cxnLst/>
            <a:rect l="l" t="t" r="r" b="b"/>
            <a:pathLst>
              <a:path w="3158203" h="2795010">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5657248" y="0"/>
            <a:ext cx="3158203" cy="2795010"/>
          </a:xfrm>
          <a:custGeom>
            <a:avLst/>
            <a:gdLst/>
            <a:ahLst/>
            <a:cxnLst/>
            <a:rect l="l" t="t" r="r" b="b"/>
            <a:pathLst>
              <a:path w="3158203" h="2795010">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3974543" y="6416501"/>
            <a:ext cx="10338913" cy="650327"/>
            <a:chOff x="0" y="0"/>
            <a:chExt cx="2723006" cy="171280"/>
          </a:xfrm>
        </p:grpSpPr>
        <p:sp>
          <p:nvSpPr>
            <p:cNvPr id="11" name="Freeform 11"/>
            <p:cNvSpPr/>
            <p:nvPr/>
          </p:nvSpPr>
          <p:spPr>
            <a:xfrm>
              <a:off x="0" y="0"/>
              <a:ext cx="2723006" cy="171280"/>
            </a:xfrm>
            <a:custGeom>
              <a:avLst/>
              <a:gdLst/>
              <a:ahLst/>
              <a:cxnLst/>
              <a:rect l="l" t="t" r="r" b="b"/>
              <a:pathLst>
                <a:path w="2723006" h="171280">
                  <a:moveTo>
                    <a:pt x="0" y="0"/>
                  </a:moveTo>
                  <a:lnTo>
                    <a:pt x="2723006" y="0"/>
                  </a:lnTo>
                  <a:lnTo>
                    <a:pt x="2723006" y="171280"/>
                  </a:lnTo>
                  <a:lnTo>
                    <a:pt x="0" y="171280"/>
                  </a:lnTo>
                  <a:close/>
                </a:path>
              </a:pathLst>
            </a:custGeom>
            <a:solidFill>
              <a:srgbClr val="ABDB2A"/>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482419" y="4194217"/>
            <a:ext cx="17401898" cy="1708067"/>
          </a:xfrm>
          <a:prstGeom prst="rect">
            <a:avLst/>
          </a:prstGeom>
        </p:spPr>
        <p:txBody>
          <a:bodyPr lIns="0" tIns="0" rIns="0" bIns="0" rtlCol="0" anchor="t">
            <a:spAutoFit/>
          </a:bodyPr>
          <a:lstStyle/>
          <a:p>
            <a:pPr>
              <a:lnSpc>
                <a:spcPts val="14004"/>
              </a:lnSpc>
              <a:spcBef>
                <a:spcPct val="0"/>
              </a:spcBef>
            </a:pPr>
            <a:r>
              <a:rPr lang="en-US" sz="10003">
                <a:solidFill>
                  <a:srgbClr val="ABDB2A"/>
                </a:solidFill>
                <a:latin typeface="HK Modular"/>
              </a:rPr>
              <a:t>embedded systems</a:t>
            </a:r>
          </a:p>
        </p:txBody>
      </p:sp>
      <p:sp>
        <p:nvSpPr>
          <p:cNvPr id="14" name="TextBox 14"/>
          <p:cNvSpPr txBox="1"/>
          <p:nvPr/>
        </p:nvSpPr>
        <p:spPr>
          <a:xfrm>
            <a:off x="3974543" y="6585810"/>
            <a:ext cx="10338913" cy="274193"/>
          </a:xfrm>
          <a:prstGeom prst="rect">
            <a:avLst/>
          </a:prstGeom>
        </p:spPr>
        <p:txBody>
          <a:bodyPr lIns="0" tIns="0" rIns="0" bIns="0" rtlCol="0" anchor="t">
            <a:spAutoFit/>
          </a:bodyPr>
          <a:lstStyle/>
          <a:p>
            <a:pPr algn="ctr">
              <a:lnSpc>
                <a:spcPts val="2211"/>
              </a:lnSpc>
              <a:spcBef>
                <a:spcPct val="0"/>
              </a:spcBef>
            </a:pPr>
            <a:r>
              <a:rPr lang="en-US" sz="1579">
                <a:solidFill>
                  <a:srgbClr val="121212"/>
                </a:solidFill>
                <a:latin typeface="Open Sans"/>
              </a:rPr>
              <a:t>Workshop Level 1 - Be Ready for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3086100"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5000"/>
            </a:blip>
            <a:stretch>
              <a:fillRect/>
            </a:stretch>
          </a:blipFill>
        </p:spPr>
        <p:txBody>
          <a:bodyPr/>
          <a:lstStyle/>
          <a:p>
            <a:endParaRPr lang="en-US"/>
          </a:p>
        </p:txBody>
      </p:sp>
      <p:sp>
        <p:nvSpPr>
          <p:cNvPr id="3" name="Freeform 3"/>
          <p:cNvSpPr/>
          <p:nvPr/>
        </p:nvSpPr>
        <p:spPr>
          <a:xfrm>
            <a:off x="13144500"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5000"/>
            </a:blip>
            <a:stretch>
              <a:fillRect/>
            </a:stretch>
          </a:blipFill>
        </p:spPr>
        <p:txBody>
          <a:bodyPr/>
          <a:lstStyle/>
          <a:p>
            <a:endParaRPr lang="en-US"/>
          </a:p>
        </p:txBody>
      </p:sp>
      <p:sp>
        <p:nvSpPr>
          <p:cNvPr id="4" name="TextBox 4"/>
          <p:cNvSpPr txBox="1"/>
          <p:nvPr/>
        </p:nvSpPr>
        <p:spPr>
          <a:xfrm>
            <a:off x="17488106" y="9595504"/>
            <a:ext cx="402082" cy="198119"/>
          </a:xfrm>
          <a:prstGeom prst="rect">
            <a:avLst/>
          </a:prstGeom>
        </p:spPr>
        <p:txBody>
          <a:bodyPr lIns="0" tIns="0" rIns="0" bIns="0" rtlCol="0" anchor="t">
            <a:spAutoFit/>
          </a:bodyPr>
          <a:lstStyle/>
          <a:p>
            <a:pPr algn="ctr">
              <a:lnSpc>
                <a:spcPts val="1680"/>
              </a:lnSpc>
              <a:spcBef>
                <a:spcPct val="0"/>
              </a:spcBef>
            </a:pPr>
            <a:r>
              <a:rPr lang="en-US" sz="1200">
                <a:solidFill>
                  <a:srgbClr val="121212"/>
                </a:solidFill>
                <a:latin typeface="Open Sans Bold"/>
              </a:rPr>
              <a:t>14</a:t>
            </a:r>
          </a:p>
        </p:txBody>
      </p:sp>
      <p:sp>
        <p:nvSpPr>
          <p:cNvPr id="5" name="Freeform 5"/>
          <p:cNvSpPr/>
          <p:nvPr/>
        </p:nvSpPr>
        <p:spPr>
          <a:xfrm>
            <a:off x="1028700" y="4044028"/>
            <a:ext cx="5303629" cy="3420841"/>
          </a:xfrm>
          <a:custGeom>
            <a:avLst/>
            <a:gdLst/>
            <a:ahLst/>
            <a:cxnLst/>
            <a:rect l="l" t="t" r="r" b="b"/>
            <a:pathLst>
              <a:path w="5303629" h="3420841">
                <a:moveTo>
                  <a:pt x="0" y="0"/>
                </a:moveTo>
                <a:lnTo>
                  <a:pt x="5303629" y="0"/>
                </a:lnTo>
                <a:lnTo>
                  <a:pt x="5303629" y="3420841"/>
                </a:lnTo>
                <a:lnTo>
                  <a:pt x="0" y="3420841"/>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028700" y="1727137"/>
            <a:ext cx="13772798" cy="873125"/>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HK Modular"/>
              </a:rPr>
              <a:t>Computer language </a:t>
            </a:r>
          </a:p>
        </p:txBody>
      </p:sp>
      <p:grpSp>
        <p:nvGrpSpPr>
          <p:cNvPr id="7" name="Group 7"/>
          <p:cNvGrpSpPr/>
          <p:nvPr/>
        </p:nvGrpSpPr>
        <p:grpSpPr>
          <a:xfrm>
            <a:off x="1028700" y="2861191"/>
            <a:ext cx="8636967" cy="115515"/>
            <a:chOff x="0" y="0"/>
            <a:chExt cx="6145345" cy="82191"/>
          </a:xfrm>
        </p:grpSpPr>
        <p:sp>
          <p:nvSpPr>
            <p:cNvPr id="8" name="Freeform 8"/>
            <p:cNvSpPr/>
            <p:nvPr/>
          </p:nvSpPr>
          <p:spPr>
            <a:xfrm>
              <a:off x="0" y="0"/>
              <a:ext cx="6145345" cy="82191"/>
            </a:xfrm>
            <a:custGeom>
              <a:avLst/>
              <a:gdLst/>
              <a:ahLst/>
              <a:cxnLst/>
              <a:rect l="l" t="t" r="r" b="b"/>
              <a:pathLst>
                <a:path w="6145345" h="82191">
                  <a:moveTo>
                    <a:pt x="0" y="0"/>
                  </a:moveTo>
                  <a:lnTo>
                    <a:pt x="6145345" y="0"/>
                  </a:lnTo>
                  <a:lnTo>
                    <a:pt x="6145345" y="82191"/>
                  </a:lnTo>
                  <a:lnTo>
                    <a:pt x="0" y="82191"/>
                  </a:lnTo>
                  <a:close/>
                </a:path>
              </a:pathLst>
            </a:custGeom>
            <a:solidFill>
              <a:srgbClr val="ABDB2A"/>
            </a:solidFill>
          </p:spPr>
          <p:txBody>
            <a:bodyPr/>
            <a:lstStyle/>
            <a:p>
              <a:endParaRPr lang="en-US"/>
            </a:p>
          </p:txBody>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239"/>
                </a:lnSpc>
              </a:pPr>
              <a:endParaRPr/>
            </a:p>
          </p:txBody>
        </p:sp>
      </p:grpSp>
      <p:sp>
        <p:nvSpPr>
          <p:cNvPr id="10" name="Freeform 10"/>
          <p:cNvSpPr/>
          <p:nvPr/>
        </p:nvSpPr>
        <p:spPr>
          <a:xfrm>
            <a:off x="2407199" y="4408780"/>
            <a:ext cx="2114934" cy="2134337"/>
          </a:xfrm>
          <a:custGeom>
            <a:avLst/>
            <a:gdLst/>
            <a:ahLst/>
            <a:cxnLst/>
            <a:rect l="l" t="t" r="r" b="b"/>
            <a:pathLst>
              <a:path w="2114934" h="2134337">
                <a:moveTo>
                  <a:pt x="0" y="0"/>
                </a:moveTo>
                <a:lnTo>
                  <a:pt x="2114934" y="0"/>
                </a:lnTo>
                <a:lnTo>
                  <a:pt x="2114934" y="2134337"/>
                </a:lnTo>
                <a:lnTo>
                  <a:pt x="0" y="21343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10800000">
            <a:off x="13880267" y="-111079"/>
            <a:ext cx="5680045" cy="3905031"/>
          </a:xfrm>
          <a:custGeom>
            <a:avLst/>
            <a:gdLst/>
            <a:ahLst/>
            <a:cxnLst/>
            <a:rect l="l" t="t" r="r" b="b"/>
            <a:pathLst>
              <a:path w="5680045" h="3905031">
                <a:moveTo>
                  <a:pt x="0" y="0"/>
                </a:moveTo>
                <a:lnTo>
                  <a:pt x="5680046" y="0"/>
                </a:lnTo>
                <a:lnTo>
                  <a:pt x="5680046" y="3905032"/>
                </a:lnTo>
                <a:lnTo>
                  <a:pt x="0" y="39050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7147284" y="4044028"/>
            <a:ext cx="9573006" cy="4583959"/>
          </a:xfrm>
          <a:prstGeom prst="rect">
            <a:avLst/>
          </a:prstGeom>
        </p:spPr>
        <p:txBody>
          <a:bodyPr lIns="0" tIns="0" rIns="0" bIns="0" rtlCol="0" anchor="t">
            <a:spAutoFit/>
          </a:bodyPr>
          <a:lstStyle/>
          <a:p>
            <a:pPr marL="677663" lvl="1" indent="-338831">
              <a:lnSpc>
                <a:spcPts val="3672"/>
              </a:lnSpc>
              <a:buFont typeface="Arial"/>
              <a:buChar char="•"/>
            </a:pPr>
            <a:r>
              <a:rPr lang="en-US" sz="3138">
                <a:solidFill>
                  <a:srgbClr val="FFFFFF"/>
                </a:solidFill>
                <a:latin typeface="Roboto Condensed"/>
              </a:rPr>
              <a:t>Computers doesn't speak our language computer speaks 0s and 1s (this will be covered in logic part of workshop)</a:t>
            </a:r>
          </a:p>
          <a:p>
            <a:pPr>
              <a:lnSpc>
                <a:spcPts val="3672"/>
              </a:lnSpc>
            </a:pPr>
            <a:endParaRPr lang="en-US" sz="3138">
              <a:solidFill>
                <a:srgbClr val="FFFFFF"/>
              </a:solidFill>
              <a:latin typeface="Roboto Condensed"/>
            </a:endParaRPr>
          </a:p>
          <a:p>
            <a:pPr>
              <a:lnSpc>
                <a:spcPts val="3672"/>
              </a:lnSpc>
            </a:pPr>
            <a:endParaRPr lang="en-US" sz="3138">
              <a:solidFill>
                <a:srgbClr val="FFFFFF"/>
              </a:solidFill>
              <a:latin typeface="Roboto Condensed"/>
            </a:endParaRPr>
          </a:p>
          <a:p>
            <a:pPr>
              <a:lnSpc>
                <a:spcPts val="3672"/>
              </a:lnSpc>
            </a:pPr>
            <a:endParaRPr lang="en-US" sz="3138">
              <a:solidFill>
                <a:srgbClr val="FFFFFF"/>
              </a:solidFill>
              <a:latin typeface="Roboto Condensed"/>
            </a:endParaRPr>
          </a:p>
          <a:p>
            <a:pPr marL="677663" lvl="1" indent="-338831">
              <a:lnSpc>
                <a:spcPts val="3672"/>
              </a:lnSpc>
              <a:buFont typeface="Arial"/>
              <a:buChar char="•"/>
            </a:pPr>
            <a:r>
              <a:rPr lang="en-US" sz="3138">
                <a:solidFill>
                  <a:srgbClr val="FFFFFF"/>
                </a:solidFill>
                <a:latin typeface="Roboto Condensed"/>
              </a:rPr>
              <a:t>Problem we have now is 0s 1s are so hard for us to use to write fully functional programmers, what do you think we do ?</a:t>
            </a:r>
          </a:p>
          <a:p>
            <a:pPr>
              <a:lnSpc>
                <a:spcPts val="3672"/>
              </a:lnSpc>
            </a:pPr>
            <a:endParaRPr lang="en-US" sz="3138">
              <a:solidFill>
                <a:srgbClr val="FFFFFF"/>
              </a:solidFill>
              <a:latin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1193750" y="3646494"/>
            <a:ext cx="16316109" cy="5333999"/>
          </a:xfrm>
          <a:prstGeom prst="rect">
            <a:avLst/>
          </a:prstGeom>
        </p:spPr>
        <p:txBody>
          <a:bodyPr lIns="0" tIns="0" rIns="0" bIns="0" rtlCol="0" anchor="t">
            <a:spAutoFit/>
          </a:bodyPr>
          <a:lstStyle/>
          <a:p>
            <a:pPr>
              <a:lnSpc>
                <a:spcPts val="4200"/>
              </a:lnSpc>
            </a:pPr>
            <a:r>
              <a:rPr lang="en-US" sz="3000">
                <a:solidFill>
                  <a:srgbClr val="FFFFFF"/>
                </a:solidFill>
                <a:latin typeface="Roboto Condensed"/>
              </a:rPr>
              <a:t>Language used to write instructions to computer much easier than using 0s and 1s </a:t>
            </a:r>
          </a:p>
          <a:p>
            <a:pPr>
              <a:lnSpc>
                <a:spcPts val="4200"/>
              </a:lnSpc>
            </a:pPr>
            <a:endParaRPr lang="en-US" sz="3000">
              <a:solidFill>
                <a:srgbClr val="FFFFFF"/>
              </a:solidFill>
              <a:latin typeface="Roboto Condensed"/>
            </a:endParaRPr>
          </a:p>
          <a:p>
            <a:pPr>
              <a:lnSpc>
                <a:spcPts val="4200"/>
              </a:lnSpc>
            </a:pPr>
            <a:endParaRPr lang="en-US" sz="3000">
              <a:solidFill>
                <a:srgbClr val="FFFFFF"/>
              </a:solidFill>
              <a:latin typeface="Roboto Condensed"/>
            </a:endParaRPr>
          </a:p>
          <a:p>
            <a:pPr>
              <a:lnSpc>
                <a:spcPts val="4200"/>
              </a:lnSpc>
            </a:pPr>
            <a:r>
              <a:rPr lang="en-US" sz="3000" u="sng">
                <a:solidFill>
                  <a:srgbClr val="FFFFFF"/>
                </a:solidFill>
                <a:latin typeface="Roboto Condensed"/>
              </a:rPr>
              <a:t>So if we want to learn Programming we have to go for all programming languages right ?</a:t>
            </a:r>
          </a:p>
          <a:p>
            <a:pPr>
              <a:lnSpc>
                <a:spcPts val="4200"/>
              </a:lnSpc>
            </a:pPr>
            <a:r>
              <a:rPr lang="en-US" sz="3000">
                <a:solidFill>
                  <a:srgbClr val="FFFFFF"/>
                </a:solidFill>
                <a:latin typeface="Roboto Condensed"/>
              </a:rPr>
              <a:t>NO, Programming languages is like Tools some of them can be used in multiple of things General Purpose Tool</a:t>
            </a:r>
          </a:p>
          <a:p>
            <a:pPr>
              <a:lnSpc>
                <a:spcPts val="4200"/>
              </a:lnSpc>
            </a:pPr>
            <a:r>
              <a:rPr lang="en-US" sz="3000">
                <a:solidFill>
                  <a:srgbClr val="FFFFFF"/>
                </a:solidFill>
                <a:latin typeface="Roboto Condensed"/>
              </a:rPr>
              <a:t>and some can only be used in one specific area Specific Purpose Tool</a:t>
            </a:r>
          </a:p>
          <a:p>
            <a:pPr>
              <a:lnSpc>
                <a:spcPts val="4200"/>
              </a:lnSpc>
            </a:pPr>
            <a:endParaRPr lang="en-US" sz="3000">
              <a:solidFill>
                <a:srgbClr val="FFFFFF"/>
              </a:solidFill>
              <a:latin typeface="Roboto Condensed"/>
            </a:endParaRPr>
          </a:p>
          <a:p>
            <a:pPr>
              <a:lnSpc>
                <a:spcPts val="4200"/>
              </a:lnSpc>
            </a:pPr>
            <a:endParaRPr lang="en-US" sz="3000">
              <a:solidFill>
                <a:srgbClr val="FFFFFF"/>
              </a:solidFill>
              <a:latin typeface="Roboto Condensed"/>
            </a:endParaRPr>
          </a:p>
          <a:p>
            <a:pPr>
              <a:lnSpc>
                <a:spcPts val="4200"/>
              </a:lnSpc>
            </a:pPr>
            <a:endParaRPr lang="en-US" sz="3000">
              <a:solidFill>
                <a:srgbClr val="FFFFFF"/>
              </a:solidFill>
              <a:latin typeface="Roboto Condensed"/>
            </a:endParaRPr>
          </a:p>
        </p:txBody>
      </p:sp>
      <p:sp>
        <p:nvSpPr>
          <p:cNvPr id="3" name="Freeform 3"/>
          <p:cNvSpPr/>
          <p:nvPr/>
        </p:nvSpPr>
        <p:spPr>
          <a:xfrm>
            <a:off x="-3086100" y="51435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5000"/>
            </a:blip>
            <a:stretch>
              <a:fillRect/>
            </a:stretch>
          </a:blipFill>
        </p:spPr>
        <p:txBody>
          <a:bodyPr/>
          <a:lstStyle/>
          <a:p>
            <a:endParaRPr lang="en-US"/>
          </a:p>
        </p:txBody>
      </p:sp>
      <p:sp>
        <p:nvSpPr>
          <p:cNvPr id="4" name="Freeform 4"/>
          <p:cNvSpPr/>
          <p:nvPr/>
        </p:nvSpPr>
        <p:spPr>
          <a:xfrm rot="-1270583">
            <a:off x="15320201" y="-750520"/>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565596">
            <a:off x="11391617" y="8183970"/>
            <a:ext cx="6632619" cy="1121516"/>
          </a:xfrm>
          <a:custGeom>
            <a:avLst/>
            <a:gdLst/>
            <a:ahLst/>
            <a:cxnLst/>
            <a:rect l="l" t="t" r="r" b="b"/>
            <a:pathLst>
              <a:path w="6632619" h="1121516">
                <a:moveTo>
                  <a:pt x="0" y="0"/>
                </a:moveTo>
                <a:lnTo>
                  <a:pt x="6632619" y="0"/>
                </a:lnTo>
                <a:lnTo>
                  <a:pt x="6632619" y="1121515"/>
                </a:lnTo>
                <a:lnTo>
                  <a:pt x="0" y="11215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028700" y="1459280"/>
            <a:ext cx="13236245" cy="1039956"/>
          </a:xfrm>
          <a:prstGeom prst="rect">
            <a:avLst/>
          </a:prstGeom>
        </p:spPr>
        <p:txBody>
          <a:bodyPr lIns="0" tIns="0" rIns="0" bIns="0" rtlCol="0" anchor="t">
            <a:spAutoFit/>
          </a:bodyPr>
          <a:lstStyle/>
          <a:p>
            <a:pPr marL="0" lvl="0" indent="0" algn="l">
              <a:lnSpc>
                <a:spcPts val="7370"/>
              </a:lnSpc>
            </a:pPr>
            <a:r>
              <a:rPr lang="en-US" sz="7840">
                <a:solidFill>
                  <a:srgbClr val="FFFFFF"/>
                </a:solidFill>
                <a:latin typeface="Edo"/>
              </a:rPr>
              <a:t>PROGRAMMING  LANGUAGES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12416334" y="3239003"/>
            <a:ext cx="4368814" cy="6019297"/>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2">
              <a:extLst>
                <a:ext uri="{96DAC541-7B7A-43D3-8B79-37D633B846F1}">
                  <asvg:svgBlip xmlns:asvg="http://schemas.microsoft.com/office/drawing/2016/SVG/main" r:embed="rId3"/>
                </a:ext>
              </a:extLst>
            </a:blip>
            <a:stretch>
              <a:fillRect r="-55779" b="-44261"/>
            </a:stretch>
          </a:blipFill>
        </p:spPr>
        <p:txBody>
          <a:bodyPr/>
          <a:lstStyle/>
          <a:p>
            <a:endParaRPr lang="en-US"/>
          </a:p>
        </p:txBody>
      </p:sp>
      <p:sp>
        <p:nvSpPr>
          <p:cNvPr id="3" name="TextBox 3"/>
          <p:cNvSpPr txBox="1"/>
          <p:nvPr/>
        </p:nvSpPr>
        <p:spPr>
          <a:xfrm>
            <a:off x="12832237" y="5186459"/>
            <a:ext cx="3537010" cy="1986914"/>
          </a:xfrm>
          <a:prstGeom prst="rect">
            <a:avLst/>
          </a:prstGeom>
        </p:spPr>
        <p:txBody>
          <a:bodyPr lIns="0" tIns="0" rIns="0" bIns="0" rtlCol="0" anchor="t">
            <a:spAutoFit/>
          </a:bodyPr>
          <a:lstStyle/>
          <a:p>
            <a:pPr>
              <a:lnSpc>
                <a:spcPts val="3150"/>
              </a:lnSpc>
            </a:pPr>
            <a:r>
              <a:rPr lang="en-US" sz="2100">
                <a:solidFill>
                  <a:srgbClr val="000000"/>
                </a:solidFill>
                <a:latin typeface="Now"/>
              </a:rPr>
              <a:t>similar to Machine Language zeros and one's. doesn't require a translator to be executed </a:t>
            </a:r>
            <a:r>
              <a:rPr lang="en-US" sz="2100">
                <a:solidFill>
                  <a:srgbClr val="000000"/>
                </a:solidFill>
                <a:latin typeface="Now Bold"/>
              </a:rPr>
              <a:t>Examples</a:t>
            </a:r>
            <a:r>
              <a:rPr lang="en-US" sz="2100">
                <a:solidFill>
                  <a:srgbClr val="000000"/>
                </a:solidFill>
                <a:latin typeface="Now"/>
              </a:rPr>
              <a:t>: assembly </a:t>
            </a:r>
          </a:p>
        </p:txBody>
      </p:sp>
      <p:sp>
        <p:nvSpPr>
          <p:cNvPr id="4" name="Freeform 4"/>
          <p:cNvSpPr/>
          <p:nvPr/>
        </p:nvSpPr>
        <p:spPr>
          <a:xfrm>
            <a:off x="1502851" y="3239003"/>
            <a:ext cx="4368814" cy="6019297"/>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2">
              <a:extLst>
                <a:ext uri="{96DAC541-7B7A-43D3-8B79-37D633B846F1}">
                  <asvg:svgBlip xmlns:asvg="http://schemas.microsoft.com/office/drawing/2016/SVG/main" r:embed="rId3"/>
                </a:ext>
              </a:extLst>
            </a:blip>
            <a:stretch>
              <a:fillRect r="-55779" b="-44261"/>
            </a:stretch>
          </a:blipFill>
        </p:spPr>
        <p:txBody>
          <a:bodyPr/>
          <a:lstStyle/>
          <a:p>
            <a:endParaRPr lang="en-US"/>
          </a:p>
        </p:txBody>
      </p:sp>
      <p:sp>
        <p:nvSpPr>
          <p:cNvPr id="5" name="TextBox 5"/>
          <p:cNvSpPr txBox="1"/>
          <p:nvPr/>
        </p:nvSpPr>
        <p:spPr>
          <a:xfrm>
            <a:off x="2242748" y="3001709"/>
            <a:ext cx="2815062" cy="1821705"/>
          </a:xfrm>
          <a:prstGeom prst="rect">
            <a:avLst/>
          </a:prstGeom>
        </p:spPr>
        <p:txBody>
          <a:bodyPr lIns="0" tIns="0" rIns="0" bIns="0" rtlCol="0" anchor="t">
            <a:spAutoFit/>
          </a:bodyPr>
          <a:lstStyle/>
          <a:p>
            <a:pPr algn="ctr">
              <a:lnSpc>
                <a:spcPts val="6791"/>
              </a:lnSpc>
            </a:pPr>
            <a:r>
              <a:rPr lang="en-US" sz="8282">
                <a:solidFill>
                  <a:srgbClr val="FFFFFF"/>
                </a:solidFill>
                <a:latin typeface="Gochi Hand"/>
              </a:rPr>
              <a:t>High level</a:t>
            </a:r>
          </a:p>
        </p:txBody>
      </p:sp>
      <p:sp>
        <p:nvSpPr>
          <p:cNvPr id="6" name="TextBox 6"/>
          <p:cNvSpPr txBox="1"/>
          <p:nvPr/>
        </p:nvSpPr>
        <p:spPr>
          <a:xfrm>
            <a:off x="13475268" y="2983550"/>
            <a:ext cx="2250946" cy="18675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Low Level</a:t>
            </a:r>
          </a:p>
        </p:txBody>
      </p:sp>
      <p:sp>
        <p:nvSpPr>
          <p:cNvPr id="7" name="Freeform 7"/>
          <p:cNvSpPr/>
          <p:nvPr/>
        </p:nvSpPr>
        <p:spPr>
          <a:xfrm flipH="1">
            <a:off x="-1180675" y="199118"/>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060461" y="4679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881774" y="5186459"/>
            <a:ext cx="3537010" cy="2787014"/>
          </a:xfrm>
          <a:prstGeom prst="rect">
            <a:avLst/>
          </a:prstGeom>
        </p:spPr>
        <p:txBody>
          <a:bodyPr lIns="0" tIns="0" rIns="0" bIns="0" rtlCol="0" anchor="t">
            <a:spAutoFit/>
          </a:bodyPr>
          <a:lstStyle/>
          <a:p>
            <a:pPr>
              <a:lnSpc>
                <a:spcPts val="3150"/>
              </a:lnSpc>
            </a:pPr>
            <a:r>
              <a:rPr lang="en-US" sz="2100">
                <a:solidFill>
                  <a:srgbClr val="000000"/>
                </a:solidFill>
                <a:latin typeface="Now"/>
              </a:rPr>
              <a:t>similar to English, needs translator to be executed like </a:t>
            </a:r>
            <a:r>
              <a:rPr lang="en-US" sz="2100">
                <a:solidFill>
                  <a:srgbClr val="000000"/>
                </a:solidFill>
                <a:latin typeface="Now Bold"/>
              </a:rPr>
              <a:t>Example</a:t>
            </a:r>
            <a:r>
              <a:rPr lang="en-US" sz="2100">
                <a:solidFill>
                  <a:srgbClr val="000000"/>
                </a:solidFill>
                <a:latin typeface="Now"/>
              </a:rPr>
              <a:t>: python (they are General Purpose can be used in multiple of areas: Ai, automation, .....), C (Embedded systems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1184328" y="2581549"/>
            <a:ext cx="10444488" cy="5506258"/>
          </a:xfrm>
          <a:prstGeom prst="rect">
            <a:avLst/>
          </a:prstGeom>
        </p:spPr>
        <p:txBody>
          <a:bodyPr lIns="0" tIns="0" rIns="0" bIns="0" rtlCol="0" anchor="t">
            <a:spAutoFit/>
          </a:bodyPr>
          <a:lstStyle/>
          <a:p>
            <a:pPr>
              <a:lnSpc>
                <a:spcPts val="13906"/>
              </a:lnSpc>
            </a:pPr>
            <a:r>
              <a:rPr lang="en-US" sz="13906">
                <a:solidFill>
                  <a:srgbClr val="FFFFFF"/>
                </a:solidFill>
                <a:latin typeface="Bryndan Write Bold"/>
              </a:rPr>
              <a:t>where do we write these instructions ? </a:t>
            </a:r>
          </a:p>
        </p:txBody>
      </p:sp>
      <p:sp>
        <p:nvSpPr>
          <p:cNvPr id="3" name="Freeform 3"/>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80170">
            <a:off x="13980270" y="2512395"/>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12416334" y="3239003"/>
            <a:ext cx="4368814" cy="6019297"/>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2">
              <a:extLst>
                <a:ext uri="{96DAC541-7B7A-43D3-8B79-37D633B846F1}">
                  <asvg:svgBlip xmlns:asvg="http://schemas.microsoft.com/office/drawing/2016/SVG/main" r:embed="rId3"/>
                </a:ext>
              </a:extLst>
            </a:blip>
            <a:stretch>
              <a:fillRect r="-55779" b="-44261"/>
            </a:stretch>
          </a:blipFill>
        </p:spPr>
        <p:txBody>
          <a:bodyPr/>
          <a:lstStyle/>
          <a:p>
            <a:endParaRPr lang="en-US"/>
          </a:p>
        </p:txBody>
      </p:sp>
      <p:sp>
        <p:nvSpPr>
          <p:cNvPr id="3" name="TextBox 3"/>
          <p:cNvSpPr txBox="1"/>
          <p:nvPr/>
        </p:nvSpPr>
        <p:spPr>
          <a:xfrm>
            <a:off x="12728582" y="4804755"/>
            <a:ext cx="3537010" cy="3577589"/>
          </a:xfrm>
          <a:prstGeom prst="rect">
            <a:avLst/>
          </a:prstGeom>
        </p:spPr>
        <p:txBody>
          <a:bodyPr lIns="0" tIns="0" rIns="0" bIns="0" rtlCol="0" anchor="t">
            <a:spAutoFit/>
          </a:bodyPr>
          <a:lstStyle/>
          <a:p>
            <a:pPr>
              <a:lnSpc>
                <a:spcPts val="3150"/>
              </a:lnSpc>
            </a:pPr>
            <a:r>
              <a:rPr lang="en-US" sz="2100">
                <a:solidFill>
                  <a:srgbClr val="000000"/>
                </a:solidFill>
                <a:latin typeface="Now"/>
              </a:rPr>
              <a:t>IDE (Integrated Development Environment): software package that combines a code editor with multiple of development tools. plus I can offer paid features to further enhance the programming experience."</a:t>
            </a:r>
          </a:p>
        </p:txBody>
      </p:sp>
      <p:sp>
        <p:nvSpPr>
          <p:cNvPr id="4" name="Freeform 4"/>
          <p:cNvSpPr/>
          <p:nvPr/>
        </p:nvSpPr>
        <p:spPr>
          <a:xfrm>
            <a:off x="1502851" y="3239003"/>
            <a:ext cx="4368814" cy="6019297"/>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2">
              <a:extLst>
                <a:ext uri="{96DAC541-7B7A-43D3-8B79-37D633B846F1}">
                  <asvg:svgBlip xmlns:asvg="http://schemas.microsoft.com/office/drawing/2016/SVG/main" r:embed="rId3"/>
                </a:ext>
              </a:extLst>
            </a:blip>
            <a:stretch>
              <a:fillRect r="-55779" b="-44261"/>
            </a:stretch>
          </a:blipFill>
        </p:spPr>
        <p:txBody>
          <a:bodyPr/>
          <a:lstStyle/>
          <a:p>
            <a:endParaRPr lang="en-US"/>
          </a:p>
        </p:txBody>
      </p:sp>
      <p:sp>
        <p:nvSpPr>
          <p:cNvPr id="5" name="TextBox 5"/>
          <p:cNvSpPr txBox="1"/>
          <p:nvPr/>
        </p:nvSpPr>
        <p:spPr>
          <a:xfrm>
            <a:off x="2249664" y="3028111"/>
            <a:ext cx="2875189" cy="1833794"/>
          </a:xfrm>
          <a:prstGeom prst="rect">
            <a:avLst/>
          </a:prstGeom>
        </p:spPr>
        <p:txBody>
          <a:bodyPr lIns="0" tIns="0" rIns="0" bIns="0" rtlCol="0" anchor="t">
            <a:spAutoFit/>
          </a:bodyPr>
          <a:lstStyle/>
          <a:p>
            <a:pPr algn="ctr">
              <a:lnSpc>
                <a:spcPts val="6861"/>
              </a:lnSpc>
            </a:pPr>
            <a:r>
              <a:rPr lang="en-US" sz="8367">
                <a:solidFill>
                  <a:srgbClr val="FFFFFF"/>
                </a:solidFill>
                <a:latin typeface="Gochi Hand"/>
              </a:rPr>
              <a:t>Text editor</a:t>
            </a:r>
          </a:p>
        </p:txBody>
      </p:sp>
      <p:sp>
        <p:nvSpPr>
          <p:cNvPr id="6" name="TextBox 6"/>
          <p:cNvSpPr txBox="1"/>
          <p:nvPr/>
        </p:nvSpPr>
        <p:spPr>
          <a:xfrm>
            <a:off x="13475268" y="2983550"/>
            <a:ext cx="2250946"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IDE</a:t>
            </a:r>
          </a:p>
        </p:txBody>
      </p:sp>
      <p:sp>
        <p:nvSpPr>
          <p:cNvPr id="7" name="Freeform 7"/>
          <p:cNvSpPr/>
          <p:nvPr/>
        </p:nvSpPr>
        <p:spPr>
          <a:xfrm flipH="1">
            <a:off x="-1180675" y="199118"/>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060461" y="4679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811022" y="5186459"/>
            <a:ext cx="3752473" cy="3964969"/>
          </a:xfrm>
          <a:prstGeom prst="rect">
            <a:avLst/>
          </a:prstGeom>
        </p:spPr>
        <p:txBody>
          <a:bodyPr lIns="0" tIns="0" rIns="0" bIns="0" rtlCol="0" anchor="t">
            <a:spAutoFit/>
          </a:bodyPr>
          <a:lstStyle/>
          <a:p>
            <a:pPr>
              <a:lnSpc>
                <a:spcPts val="2898"/>
              </a:lnSpc>
            </a:pPr>
            <a:r>
              <a:rPr lang="en-US" sz="1932">
                <a:solidFill>
                  <a:srgbClr val="000000"/>
                </a:solidFill>
                <a:latin typeface="Now"/>
              </a:rPr>
              <a:t>A simple, lightweight software tool that allows you to create and edit plain text files providing minimalistic features like typing, deleting, saving and opening files. used for general text editing tasks and can be used for writing code in various programming languages with a lack of features.</a:t>
            </a:r>
          </a:p>
        </p:txBody>
      </p:sp>
      <p:sp>
        <p:nvSpPr>
          <p:cNvPr id="10" name="Freeform 10"/>
          <p:cNvSpPr/>
          <p:nvPr/>
        </p:nvSpPr>
        <p:spPr>
          <a:xfrm>
            <a:off x="6959593" y="3266688"/>
            <a:ext cx="4368814" cy="6019297"/>
          </a:xfrm>
          <a:custGeom>
            <a:avLst/>
            <a:gdLst/>
            <a:ahLst/>
            <a:cxnLst/>
            <a:rect l="l" t="t" r="r" b="b"/>
            <a:pathLst>
              <a:path w="4368814" h="6019297">
                <a:moveTo>
                  <a:pt x="0" y="0"/>
                </a:moveTo>
                <a:lnTo>
                  <a:pt x="4368814" y="0"/>
                </a:lnTo>
                <a:lnTo>
                  <a:pt x="4368814" y="6019296"/>
                </a:lnTo>
                <a:lnTo>
                  <a:pt x="0" y="6019296"/>
                </a:lnTo>
                <a:lnTo>
                  <a:pt x="0" y="0"/>
                </a:lnTo>
                <a:close/>
              </a:path>
            </a:pathLst>
          </a:custGeom>
          <a:blipFill>
            <a:blip r:embed="rId2">
              <a:extLst>
                <a:ext uri="{96DAC541-7B7A-43D3-8B79-37D633B846F1}">
                  <asvg:svgBlip xmlns:asvg="http://schemas.microsoft.com/office/drawing/2016/SVG/main" r:embed="rId3"/>
                </a:ext>
              </a:extLst>
            </a:blip>
            <a:stretch>
              <a:fillRect r="-55779" b="-44261"/>
            </a:stretch>
          </a:blipFill>
        </p:spPr>
        <p:txBody>
          <a:bodyPr/>
          <a:lstStyle/>
          <a:p>
            <a:endParaRPr lang="en-US"/>
          </a:p>
        </p:txBody>
      </p:sp>
      <p:sp>
        <p:nvSpPr>
          <p:cNvPr id="11" name="TextBox 11"/>
          <p:cNvSpPr txBox="1"/>
          <p:nvPr/>
        </p:nvSpPr>
        <p:spPr>
          <a:xfrm>
            <a:off x="7375495" y="5155979"/>
            <a:ext cx="3537010" cy="3977639"/>
          </a:xfrm>
          <a:prstGeom prst="rect">
            <a:avLst/>
          </a:prstGeom>
        </p:spPr>
        <p:txBody>
          <a:bodyPr lIns="0" tIns="0" rIns="0" bIns="0" rtlCol="0" anchor="t">
            <a:spAutoFit/>
          </a:bodyPr>
          <a:lstStyle/>
          <a:p>
            <a:pPr>
              <a:lnSpc>
                <a:spcPts val="3150"/>
              </a:lnSpc>
            </a:pPr>
            <a:r>
              <a:rPr lang="en-US" sz="2100">
                <a:solidFill>
                  <a:srgbClr val="000000"/>
                </a:solidFill>
                <a:latin typeface="Now"/>
              </a:rPr>
              <a:t>software tools designed to help programmers by offering advance features like syntax highlighting, code execution and some of them offer terminal access, highly customizable with extensible plugins.</a:t>
            </a:r>
          </a:p>
          <a:p>
            <a:pPr>
              <a:lnSpc>
                <a:spcPts val="3150"/>
              </a:lnSpc>
            </a:pPr>
            <a:endParaRPr lang="en-US" sz="2100">
              <a:solidFill>
                <a:srgbClr val="000000"/>
              </a:solidFill>
              <a:latin typeface="Now"/>
            </a:endParaRPr>
          </a:p>
        </p:txBody>
      </p:sp>
      <p:sp>
        <p:nvSpPr>
          <p:cNvPr id="12" name="TextBox 12"/>
          <p:cNvSpPr txBox="1"/>
          <p:nvPr/>
        </p:nvSpPr>
        <p:spPr>
          <a:xfrm>
            <a:off x="7375495" y="2983550"/>
            <a:ext cx="3553359" cy="18675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Code eidtor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1028700" y="2275462"/>
            <a:ext cx="4331368" cy="4114800"/>
          </a:xfrm>
          <a:custGeom>
            <a:avLst/>
            <a:gdLst/>
            <a:ahLst/>
            <a:cxnLst/>
            <a:rect l="l" t="t" r="r" b="b"/>
            <a:pathLst>
              <a:path w="4331368" h="4114800">
                <a:moveTo>
                  <a:pt x="0" y="0"/>
                </a:moveTo>
                <a:lnTo>
                  <a:pt x="4331368" y="0"/>
                </a:lnTo>
                <a:lnTo>
                  <a:pt x="43313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962120" y="227546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11990" y="-474500"/>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4722510" y="804555"/>
            <a:ext cx="4130225" cy="728422"/>
          </a:xfrm>
          <a:custGeom>
            <a:avLst/>
            <a:gdLst/>
            <a:ahLst/>
            <a:cxnLst/>
            <a:rect l="l" t="t" r="r" b="b"/>
            <a:pathLst>
              <a:path w="4130225" h="728422">
                <a:moveTo>
                  <a:pt x="0" y="0"/>
                </a:moveTo>
                <a:lnTo>
                  <a:pt x="4130225" y="0"/>
                </a:lnTo>
                <a:lnTo>
                  <a:pt x="4130225" y="728421"/>
                </a:lnTo>
                <a:lnTo>
                  <a:pt x="0" y="7284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667622">
            <a:off x="15404274" y="7598325"/>
            <a:ext cx="1709996" cy="1669578"/>
          </a:xfrm>
          <a:custGeom>
            <a:avLst/>
            <a:gdLst/>
            <a:ahLst/>
            <a:cxnLst/>
            <a:rect l="l" t="t" r="r" b="b"/>
            <a:pathLst>
              <a:path w="1709996" h="1669578">
                <a:moveTo>
                  <a:pt x="0" y="0"/>
                </a:moveTo>
                <a:lnTo>
                  <a:pt x="1709997" y="0"/>
                </a:lnTo>
                <a:lnTo>
                  <a:pt x="1709997" y="1669578"/>
                </a:lnTo>
                <a:lnTo>
                  <a:pt x="0" y="16695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TextBox 7"/>
          <p:cNvSpPr txBox="1"/>
          <p:nvPr/>
        </p:nvSpPr>
        <p:spPr>
          <a:xfrm>
            <a:off x="1909452" y="6619531"/>
            <a:ext cx="2634715" cy="688974"/>
          </a:xfrm>
          <a:prstGeom prst="rect">
            <a:avLst/>
          </a:prstGeom>
        </p:spPr>
        <p:txBody>
          <a:bodyPr lIns="0" tIns="0" rIns="0" bIns="0" rtlCol="0" anchor="t">
            <a:spAutoFit/>
          </a:bodyPr>
          <a:lstStyle/>
          <a:p>
            <a:pPr algn="just">
              <a:lnSpc>
                <a:spcPts val="5600"/>
              </a:lnSpc>
            </a:pPr>
            <a:r>
              <a:rPr lang="en-US" sz="4000">
                <a:solidFill>
                  <a:srgbClr val="FFFFFF"/>
                </a:solidFill>
                <a:latin typeface="Roboto Condensed"/>
              </a:rPr>
              <a:t>Visual studio </a:t>
            </a:r>
          </a:p>
        </p:txBody>
      </p:sp>
      <p:sp>
        <p:nvSpPr>
          <p:cNvPr id="8" name="TextBox 8"/>
          <p:cNvSpPr txBox="1"/>
          <p:nvPr/>
        </p:nvSpPr>
        <p:spPr>
          <a:xfrm>
            <a:off x="12134376" y="6619531"/>
            <a:ext cx="3942544" cy="688974"/>
          </a:xfrm>
          <a:prstGeom prst="rect">
            <a:avLst/>
          </a:prstGeom>
        </p:spPr>
        <p:txBody>
          <a:bodyPr lIns="0" tIns="0" rIns="0" bIns="0" rtlCol="0" anchor="t">
            <a:spAutoFit/>
          </a:bodyPr>
          <a:lstStyle/>
          <a:p>
            <a:pPr algn="just">
              <a:lnSpc>
                <a:spcPts val="5600"/>
              </a:lnSpc>
            </a:pPr>
            <a:r>
              <a:rPr lang="en-US" sz="4000">
                <a:solidFill>
                  <a:srgbClr val="FFFFFF"/>
                </a:solidFill>
                <a:latin typeface="Roboto Condensed"/>
              </a:rPr>
              <a:t>visual studio code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a:grpSpLocks noChangeAspect="1"/>
          </p:cNvGrpSpPr>
          <p:nvPr/>
        </p:nvGrpSpPr>
        <p:grpSpPr>
          <a:xfrm>
            <a:off x="2297133" y="2829472"/>
            <a:ext cx="4119647" cy="4334585"/>
            <a:chOff x="0" y="0"/>
            <a:chExt cx="5842000" cy="6146800"/>
          </a:xfrm>
        </p:grpSpPr>
        <p:sp>
          <p:nvSpPr>
            <p:cNvPr id="6" name="Freeform 6"/>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4490" r="-24490"/>
              </a:stretch>
            </a:blipFill>
          </p:spPr>
          <p:txBody>
            <a:bodyPr/>
            <a:lstStyle/>
            <a:p>
              <a:endParaRPr lang="en-US"/>
            </a:p>
          </p:txBody>
        </p:sp>
        <p:sp>
          <p:nvSpPr>
            <p:cNvPr id="7" name="Freeform 7"/>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8" name="Group 8"/>
          <p:cNvGrpSpPr>
            <a:grpSpLocks noChangeAspect="1"/>
          </p:cNvGrpSpPr>
          <p:nvPr/>
        </p:nvGrpSpPr>
        <p:grpSpPr>
          <a:xfrm>
            <a:off x="7084822" y="2869363"/>
            <a:ext cx="4119647" cy="4334585"/>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10"/>
              <a:stretch>
                <a:fillRect l="-2608" r="-2608"/>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1" name="Group 11"/>
          <p:cNvGrpSpPr>
            <a:grpSpLocks noChangeAspect="1"/>
          </p:cNvGrpSpPr>
          <p:nvPr/>
        </p:nvGrpSpPr>
        <p:grpSpPr>
          <a:xfrm>
            <a:off x="11871220" y="2848674"/>
            <a:ext cx="4119647" cy="4334585"/>
            <a:chOff x="0" y="0"/>
            <a:chExt cx="5842000" cy="6146800"/>
          </a:xfrm>
        </p:grpSpPr>
        <p:sp>
          <p:nvSpPr>
            <p:cNvPr id="12" name="Freeform 12"/>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11"/>
              <a:stretch>
                <a:fillRect l="-28814" r="-28814"/>
              </a:stretch>
            </a:blipFill>
          </p:spPr>
          <p:txBody>
            <a:bodyPr/>
            <a:lstStyle/>
            <a:p>
              <a:endParaRPr lang="en-US"/>
            </a:p>
          </p:txBody>
        </p:sp>
        <p:sp>
          <p:nvSpPr>
            <p:cNvPr id="13" name="Freeform 13"/>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sp>
        <p:nvSpPr>
          <p:cNvPr id="14" name="TextBox 14"/>
          <p:cNvSpPr txBox="1"/>
          <p:nvPr/>
        </p:nvSpPr>
        <p:spPr>
          <a:xfrm>
            <a:off x="2687858" y="7544371"/>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Editor</a:t>
            </a:r>
          </a:p>
        </p:txBody>
      </p:sp>
      <p:sp>
        <p:nvSpPr>
          <p:cNvPr id="15" name="TextBox 15"/>
          <p:cNvSpPr txBox="1"/>
          <p:nvPr/>
        </p:nvSpPr>
        <p:spPr>
          <a:xfrm>
            <a:off x="7475547" y="7544371"/>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Compiler</a:t>
            </a:r>
          </a:p>
        </p:txBody>
      </p:sp>
      <p:sp>
        <p:nvSpPr>
          <p:cNvPr id="16" name="TextBox 16"/>
          <p:cNvSpPr txBox="1"/>
          <p:nvPr/>
        </p:nvSpPr>
        <p:spPr>
          <a:xfrm>
            <a:off x="12261944" y="7544371"/>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Interpreter</a:t>
            </a:r>
          </a:p>
        </p:txBody>
      </p:sp>
      <p:sp>
        <p:nvSpPr>
          <p:cNvPr id="17" name="TextBox 17"/>
          <p:cNvSpPr txBox="1"/>
          <p:nvPr/>
        </p:nvSpPr>
        <p:spPr>
          <a:xfrm>
            <a:off x="4760595" y="1325588"/>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IDE Team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1419425" y="7326492"/>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Editor</a:t>
            </a:r>
          </a:p>
        </p:txBody>
      </p:sp>
      <p:sp>
        <p:nvSpPr>
          <p:cNvPr id="3" name="Freeform 3"/>
          <p:cNvSpPr/>
          <p:nvPr/>
        </p:nvSpPr>
        <p:spPr>
          <a:xfrm>
            <a:off x="-1011990" y="-474500"/>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667622">
            <a:off x="15932625" y="8051551"/>
            <a:ext cx="1709996" cy="1669578"/>
          </a:xfrm>
          <a:custGeom>
            <a:avLst/>
            <a:gdLst/>
            <a:ahLst/>
            <a:cxnLst/>
            <a:rect l="l" t="t" r="r" b="b"/>
            <a:pathLst>
              <a:path w="1709996" h="1669578">
                <a:moveTo>
                  <a:pt x="0" y="0"/>
                </a:moveTo>
                <a:lnTo>
                  <a:pt x="1709996" y="0"/>
                </a:lnTo>
                <a:lnTo>
                  <a:pt x="1709996" y="1669578"/>
                </a:lnTo>
                <a:lnTo>
                  <a:pt x="0" y="16695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722510" y="804555"/>
            <a:ext cx="4130225" cy="728422"/>
          </a:xfrm>
          <a:custGeom>
            <a:avLst/>
            <a:gdLst/>
            <a:ahLst/>
            <a:cxnLst/>
            <a:rect l="l" t="t" r="r" b="b"/>
            <a:pathLst>
              <a:path w="4130225" h="728422">
                <a:moveTo>
                  <a:pt x="0" y="0"/>
                </a:moveTo>
                <a:lnTo>
                  <a:pt x="4130225" y="0"/>
                </a:lnTo>
                <a:lnTo>
                  <a:pt x="4130225" y="728421"/>
                </a:lnTo>
                <a:lnTo>
                  <a:pt x="0" y="7284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a:grpSpLocks noChangeAspect="1"/>
          </p:cNvGrpSpPr>
          <p:nvPr/>
        </p:nvGrpSpPr>
        <p:grpSpPr>
          <a:xfrm>
            <a:off x="1028700" y="2790565"/>
            <a:ext cx="4119647" cy="4334585"/>
            <a:chOff x="0" y="0"/>
            <a:chExt cx="5842000" cy="6146800"/>
          </a:xfrm>
        </p:grpSpPr>
        <p:sp>
          <p:nvSpPr>
            <p:cNvPr id="7" name="Freeform 7"/>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4490" r="-24490"/>
              </a:stretch>
            </a:blipFill>
          </p:spPr>
          <p:txBody>
            <a:bodyPr/>
            <a:lstStyle/>
            <a:p>
              <a:endParaRPr lang="en-US"/>
            </a:p>
          </p:txBody>
        </p:sp>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sp>
        <p:nvSpPr>
          <p:cNvPr id="9" name="TextBox 9"/>
          <p:cNvSpPr txBox="1"/>
          <p:nvPr/>
        </p:nvSpPr>
        <p:spPr>
          <a:xfrm>
            <a:off x="5674284" y="3160808"/>
            <a:ext cx="11476076" cy="3508374"/>
          </a:xfrm>
          <a:prstGeom prst="rect">
            <a:avLst/>
          </a:prstGeom>
        </p:spPr>
        <p:txBody>
          <a:bodyPr lIns="0" tIns="0" rIns="0" bIns="0" rtlCol="0" anchor="t">
            <a:spAutoFit/>
          </a:bodyPr>
          <a:lstStyle/>
          <a:p>
            <a:pPr algn="just">
              <a:lnSpc>
                <a:spcPts val="5600"/>
              </a:lnSpc>
            </a:pPr>
            <a:r>
              <a:rPr lang="en-US" sz="4000">
                <a:solidFill>
                  <a:srgbClr val="FFFFFF"/>
                </a:solidFill>
                <a:latin typeface="Roboto Condensed"/>
              </a:rPr>
              <a:t>I am your the mothers for all programmer, I can provide a space for Programmers to experiment there ideas in safe space, sadly I can just protect them from making syntax errors. Programmers feels safe with since I known almost all programming languages.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1419425" y="6875171"/>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Compiler</a:t>
            </a:r>
          </a:p>
        </p:txBody>
      </p:sp>
      <p:grpSp>
        <p:nvGrpSpPr>
          <p:cNvPr id="3" name="Group 3"/>
          <p:cNvGrpSpPr>
            <a:grpSpLocks noChangeAspect="1"/>
          </p:cNvGrpSpPr>
          <p:nvPr/>
        </p:nvGrpSpPr>
        <p:grpSpPr>
          <a:xfrm>
            <a:off x="1028700" y="2293539"/>
            <a:ext cx="4119647" cy="4334585"/>
            <a:chOff x="0" y="0"/>
            <a:chExt cx="5842000" cy="6146800"/>
          </a:xfrm>
        </p:grpSpPr>
        <p:sp>
          <p:nvSpPr>
            <p:cNvPr id="4" name="Freeform 4"/>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2"/>
              <a:stretch>
                <a:fillRect l="-2608" r="-2608"/>
              </a:stretch>
            </a:blipFill>
          </p:spPr>
          <p:txBody>
            <a:bodyPr/>
            <a:lstStyle/>
            <a:p>
              <a:endParaRPr lang="en-US"/>
            </a:p>
          </p:txBody>
        </p:sp>
        <p:sp>
          <p:nvSpPr>
            <p:cNvPr id="5" name="Freeform 5"/>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3"/>
              <a:stretch>
                <a:fillRect t="-286" b="-286"/>
              </a:stretch>
            </a:blipFill>
          </p:spPr>
          <p:txBody>
            <a:bodyPr/>
            <a:lstStyle/>
            <a:p>
              <a:endParaRPr lang="en-US"/>
            </a:p>
          </p:txBody>
        </p:sp>
      </p:grpSp>
      <p:sp>
        <p:nvSpPr>
          <p:cNvPr id="6" name="TextBox 6"/>
          <p:cNvSpPr txBox="1"/>
          <p:nvPr/>
        </p:nvSpPr>
        <p:spPr>
          <a:xfrm>
            <a:off x="5689847" y="2414900"/>
            <a:ext cx="11476076" cy="4213224"/>
          </a:xfrm>
          <a:prstGeom prst="rect">
            <a:avLst/>
          </a:prstGeom>
        </p:spPr>
        <p:txBody>
          <a:bodyPr lIns="0" tIns="0" rIns="0" bIns="0" rtlCol="0" anchor="t">
            <a:spAutoFit/>
          </a:bodyPr>
          <a:lstStyle/>
          <a:p>
            <a:pPr algn="just">
              <a:lnSpc>
                <a:spcPts val="5600"/>
              </a:lnSpc>
            </a:pPr>
            <a:r>
              <a:rPr lang="en-US" sz="4000">
                <a:solidFill>
                  <a:srgbClr val="FFFFFF"/>
                </a:solidFill>
                <a:latin typeface="Roboto Condensed"/>
              </a:rPr>
              <a:t>Think of me as detective who take your project and analyze it piece by piece slowly to ensure everything is right then I translate it into machine code and give you binary file to run your program so in next time you wouldn't need to repeat translation process again you would just run the binary file </a:t>
            </a:r>
          </a:p>
        </p:txBody>
      </p:sp>
      <p:sp>
        <p:nvSpPr>
          <p:cNvPr id="7" name="Freeform 7"/>
          <p:cNvSpPr/>
          <p:nvPr/>
        </p:nvSpPr>
        <p:spPr>
          <a:xfrm rot="280170">
            <a:off x="15416950" y="6996517"/>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11990" y="-474500"/>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1419425" y="6797357"/>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Interpreter</a:t>
            </a:r>
          </a:p>
        </p:txBody>
      </p:sp>
      <p:grpSp>
        <p:nvGrpSpPr>
          <p:cNvPr id="3" name="Group 3"/>
          <p:cNvGrpSpPr>
            <a:grpSpLocks noChangeAspect="1"/>
          </p:cNvGrpSpPr>
          <p:nvPr/>
        </p:nvGrpSpPr>
        <p:grpSpPr>
          <a:xfrm>
            <a:off x="1028700" y="2195036"/>
            <a:ext cx="4119647" cy="4334585"/>
            <a:chOff x="0" y="0"/>
            <a:chExt cx="5842000" cy="6146800"/>
          </a:xfrm>
        </p:grpSpPr>
        <p:sp>
          <p:nvSpPr>
            <p:cNvPr id="4" name="Freeform 4"/>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2"/>
              <a:stretch>
                <a:fillRect l="-28814" r="-28814"/>
              </a:stretch>
            </a:blipFill>
          </p:spPr>
          <p:txBody>
            <a:bodyPr/>
            <a:lstStyle/>
            <a:p>
              <a:endParaRPr lang="en-US"/>
            </a:p>
          </p:txBody>
        </p:sp>
        <p:sp>
          <p:nvSpPr>
            <p:cNvPr id="5" name="Freeform 5"/>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3"/>
              <a:stretch>
                <a:fillRect t="-286" b="-286"/>
              </a:stretch>
            </a:blipFill>
          </p:spPr>
          <p:txBody>
            <a:bodyPr/>
            <a:lstStyle/>
            <a:p>
              <a:endParaRPr lang="en-US"/>
            </a:p>
          </p:txBody>
        </p:sp>
      </p:grpSp>
      <p:sp>
        <p:nvSpPr>
          <p:cNvPr id="6" name="Freeform 6"/>
          <p:cNvSpPr/>
          <p:nvPr/>
        </p:nvSpPr>
        <p:spPr>
          <a:xfrm>
            <a:off x="-1011990" y="-474500"/>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667622">
            <a:off x="15932625" y="8051551"/>
            <a:ext cx="1709996" cy="1669578"/>
          </a:xfrm>
          <a:custGeom>
            <a:avLst/>
            <a:gdLst/>
            <a:ahLst/>
            <a:cxnLst/>
            <a:rect l="l" t="t" r="r" b="b"/>
            <a:pathLst>
              <a:path w="1709996" h="1669578">
                <a:moveTo>
                  <a:pt x="0" y="0"/>
                </a:moveTo>
                <a:lnTo>
                  <a:pt x="1709996" y="0"/>
                </a:lnTo>
                <a:lnTo>
                  <a:pt x="1709996" y="1669578"/>
                </a:lnTo>
                <a:lnTo>
                  <a:pt x="0" y="16695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4722510" y="804555"/>
            <a:ext cx="4130225" cy="728422"/>
          </a:xfrm>
          <a:custGeom>
            <a:avLst/>
            <a:gdLst/>
            <a:ahLst/>
            <a:cxnLst/>
            <a:rect l="l" t="t" r="r" b="b"/>
            <a:pathLst>
              <a:path w="4130225" h="728422">
                <a:moveTo>
                  <a:pt x="0" y="0"/>
                </a:moveTo>
                <a:lnTo>
                  <a:pt x="4130225" y="0"/>
                </a:lnTo>
                <a:lnTo>
                  <a:pt x="4130225" y="728421"/>
                </a:lnTo>
                <a:lnTo>
                  <a:pt x="0" y="7284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5783224" y="2728081"/>
            <a:ext cx="11476076" cy="3508374"/>
          </a:xfrm>
          <a:prstGeom prst="rect">
            <a:avLst/>
          </a:prstGeom>
        </p:spPr>
        <p:txBody>
          <a:bodyPr lIns="0" tIns="0" rIns="0" bIns="0" rtlCol="0" anchor="t">
            <a:spAutoFit/>
          </a:bodyPr>
          <a:lstStyle/>
          <a:p>
            <a:pPr algn="just">
              <a:lnSpc>
                <a:spcPts val="5600"/>
              </a:lnSpc>
            </a:pPr>
            <a:r>
              <a:rPr lang="en-US" sz="4000">
                <a:solidFill>
                  <a:srgbClr val="FFFFFF"/>
                </a:solidFill>
                <a:latin typeface="Roboto Condensed"/>
              </a:rPr>
              <a:t>I am fast, I don't have time, me as well capable of translating the programming languages into machine code, unlike compiler I will run your instructions line by line while execution if you have an error it will be detected during the execution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flipH="1">
            <a:off x="-293659" y="-601199"/>
            <a:ext cx="18875318" cy="12300415"/>
          </a:xfrm>
          <a:custGeom>
            <a:avLst/>
            <a:gdLst/>
            <a:ahLst/>
            <a:cxnLst/>
            <a:rect l="l" t="t" r="r" b="b"/>
            <a:pathLst>
              <a:path w="18875318" h="12300415">
                <a:moveTo>
                  <a:pt x="18875318" y="0"/>
                </a:moveTo>
                <a:lnTo>
                  <a:pt x="0" y="0"/>
                </a:lnTo>
                <a:lnTo>
                  <a:pt x="0" y="12300415"/>
                </a:lnTo>
                <a:lnTo>
                  <a:pt x="18875318" y="12300415"/>
                </a:lnTo>
                <a:lnTo>
                  <a:pt x="188753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64132" y="737311"/>
            <a:ext cx="9877199" cy="8812378"/>
            <a:chOff x="0" y="0"/>
            <a:chExt cx="2517666" cy="2246246"/>
          </a:xfrm>
        </p:grpSpPr>
        <p:sp>
          <p:nvSpPr>
            <p:cNvPr id="4" name="Freeform 4"/>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90A9A8"/>
            </a:solidFill>
          </p:spPr>
          <p:txBody>
            <a:bodyPr/>
            <a:lstStyle/>
            <a:p>
              <a:endParaRPr lang="en-US"/>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252348" y="737311"/>
            <a:ext cx="6459829" cy="8812378"/>
            <a:chOff x="0" y="0"/>
            <a:chExt cx="1646589" cy="2246246"/>
          </a:xfrm>
        </p:grpSpPr>
        <p:sp>
          <p:nvSpPr>
            <p:cNvPr id="7" name="Freeform 7"/>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E0D4BB"/>
            </a:solidFill>
          </p:spPr>
          <p:txBody>
            <a:bodyPr/>
            <a:lstStyle/>
            <a:p>
              <a:endParaRPr lang="en-US"/>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277900" y="-1829623"/>
            <a:ext cx="6408724" cy="11379312"/>
          </a:xfrm>
          <a:custGeom>
            <a:avLst/>
            <a:gdLst/>
            <a:ahLst/>
            <a:cxnLst/>
            <a:rect l="l" t="t" r="r" b="b"/>
            <a:pathLst>
              <a:path w="6408724" h="11379312">
                <a:moveTo>
                  <a:pt x="0" y="0"/>
                </a:moveTo>
                <a:lnTo>
                  <a:pt x="6408724" y="0"/>
                </a:lnTo>
                <a:lnTo>
                  <a:pt x="6408724" y="11379312"/>
                </a:lnTo>
                <a:lnTo>
                  <a:pt x="0" y="11379312"/>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196814" y="1063167"/>
            <a:ext cx="9011835" cy="1252855"/>
          </a:xfrm>
          <a:prstGeom prst="rect">
            <a:avLst/>
          </a:prstGeom>
        </p:spPr>
        <p:txBody>
          <a:bodyPr lIns="0" tIns="0" rIns="0" bIns="0" rtlCol="0" anchor="t">
            <a:spAutoFit/>
          </a:bodyPr>
          <a:lstStyle/>
          <a:p>
            <a:pPr algn="just">
              <a:lnSpc>
                <a:spcPts val="10219"/>
              </a:lnSpc>
            </a:pPr>
            <a:r>
              <a:rPr lang="en-US" sz="7299">
                <a:solidFill>
                  <a:srgbClr val="2D2C33"/>
                </a:solidFill>
                <a:latin typeface="Freckle Face"/>
              </a:rPr>
              <a:t>WHO AM I ?</a:t>
            </a:r>
          </a:p>
        </p:txBody>
      </p:sp>
      <p:sp>
        <p:nvSpPr>
          <p:cNvPr id="11" name="TextBox 11"/>
          <p:cNvSpPr txBox="1"/>
          <p:nvPr/>
        </p:nvSpPr>
        <p:spPr>
          <a:xfrm>
            <a:off x="1196814" y="2981464"/>
            <a:ext cx="9011835" cy="609600"/>
          </a:xfrm>
          <a:prstGeom prst="rect">
            <a:avLst/>
          </a:prstGeom>
        </p:spPr>
        <p:txBody>
          <a:bodyPr lIns="0" tIns="0" rIns="0" bIns="0" rtlCol="0" anchor="t">
            <a:spAutoFit/>
          </a:bodyPr>
          <a:lstStyle/>
          <a:p>
            <a:pPr algn="just">
              <a:lnSpc>
                <a:spcPts val="4800"/>
              </a:lnSpc>
            </a:pPr>
            <a:r>
              <a:rPr lang="en-US" sz="4000">
                <a:solidFill>
                  <a:srgbClr val="2D2C33"/>
                </a:solidFill>
                <a:latin typeface="Nunito Bold"/>
              </a:rPr>
              <a:t>My Name: Ahmed Ibrahim Asl </a:t>
            </a:r>
          </a:p>
        </p:txBody>
      </p:sp>
      <p:sp>
        <p:nvSpPr>
          <p:cNvPr id="12" name="TextBox 12"/>
          <p:cNvSpPr txBox="1"/>
          <p:nvPr/>
        </p:nvSpPr>
        <p:spPr>
          <a:xfrm>
            <a:off x="1196814" y="5430514"/>
            <a:ext cx="9174605" cy="1219200"/>
          </a:xfrm>
          <a:prstGeom prst="rect">
            <a:avLst/>
          </a:prstGeom>
        </p:spPr>
        <p:txBody>
          <a:bodyPr lIns="0" tIns="0" rIns="0" bIns="0" rtlCol="0" anchor="t">
            <a:spAutoFit/>
          </a:bodyPr>
          <a:lstStyle/>
          <a:p>
            <a:pPr algn="just">
              <a:lnSpc>
                <a:spcPts val="4800"/>
              </a:lnSpc>
            </a:pPr>
            <a:r>
              <a:rPr lang="en-US" sz="4000">
                <a:solidFill>
                  <a:srgbClr val="2D2C33"/>
                </a:solidFill>
                <a:latin typeface="Nunito Bold"/>
              </a:rPr>
              <a:t>Head of embedded systems at GDSC delta university</a:t>
            </a:r>
          </a:p>
        </p:txBody>
      </p:sp>
      <p:sp>
        <p:nvSpPr>
          <p:cNvPr id="13" name="TextBox 13"/>
          <p:cNvSpPr txBox="1"/>
          <p:nvPr/>
        </p:nvSpPr>
        <p:spPr>
          <a:xfrm>
            <a:off x="1196814" y="4076839"/>
            <a:ext cx="9174605" cy="609600"/>
          </a:xfrm>
          <a:prstGeom prst="rect">
            <a:avLst/>
          </a:prstGeom>
        </p:spPr>
        <p:txBody>
          <a:bodyPr lIns="0" tIns="0" rIns="0" bIns="0" rtlCol="0" anchor="t">
            <a:spAutoFit/>
          </a:bodyPr>
          <a:lstStyle/>
          <a:p>
            <a:pPr algn="just">
              <a:lnSpc>
                <a:spcPts val="4800"/>
              </a:lnSpc>
            </a:pPr>
            <a:r>
              <a:rPr lang="en-US" sz="4000">
                <a:solidFill>
                  <a:srgbClr val="2D2C33"/>
                </a:solidFill>
                <a:latin typeface="Nunito Bold"/>
              </a:rPr>
              <a:t>Embedded software engineer</a:t>
            </a:r>
          </a:p>
        </p:txBody>
      </p:sp>
      <p:sp>
        <p:nvSpPr>
          <p:cNvPr id="14" name="TextBox 14"/>
          <p:cNvSpPr txBox="1"/>
          <p:nvPr/>
        </p:nvSpPr>
        <p:spPr>
          <a:xfrm>
            <a:off x="1196814" y="7392664"/>
            <a:ext cx="9174605" cy="1219200"/>
          </a:xfrm>
          <a:prstGeom prst="rect">
            <a:avLst/>
          </a:prstGeom>
        </p:spPr>
        <p:txBody>
          <a:bodyPr lIns="0" tIns="0" rIns="0" bIns="0" rtlCol="0" anchor="t">
            <a:spAutoFit/>
          </a:bodyPr>
          <a:lstStyle/>
          <a:p>
            <a:pPr algn="just">
              <a:lnSpc>
                <a:spcPts val="4800"/>
              </a:lnSpc>
            </a:pPr>
            <a:r>
              <a:rPr lang="en-US" sz="4000" spc="-120">
                <a:solidFill>
                  <a:srgbClr val="2D2C33"/>
                </a:solidFill>
                <a:latin typeface="Nunito Bold"/>
              </a:rPr>
              <a:t>communication and telecom engineering student at  Delta university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rot="103127">
            <a:off x="8132649" y="1565699"/>
            <a:ext cx="13323167" cy="8943176"/>
          </a:xfrm>
          <a:custGeom>
            <a:avLst/>
            <a:gdLst/>
            <a:ahLst/>
            <a:cxnLst/>
            <a:rect l="l" t="t" r="r" b="b"/>
            <a:pathLst>
              <a:path w="13323167" h="8943176">
                <a:moveTo>
                  <a:pt x="0" y="0"/>
                </a:moveTo>
                <a:lnTo>
                  <a:pt x="13323167" y="0"/>
                </a:lnTo>
                <a:lnTo>
                  <a:pt x="13323167" y="8943176"/>
                </a:lnTo>
                <a:lnTo>
                  <a:pt x="0" y="8943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837831" y="1818717"/>
            <a:ext cx="7332722" cy="7846297"/>
          </a:xfrm>
          <a:custGeom>
            <a:avLst/>
            <a:gdLst/>
            <a:ahLst/>
            <a:cxnLst/>
            <a:rect l="l" t="t" r="r" b="b"/>
            <a:pathLst>
              <a:path w="7332722" h="7846297">
                <a:moveTo>
                  <a:pt x="7332721" y="0"/>
                </a:moveTo>
                <a:lnTo>
                  <a:pt x="0" y="0"/>
                </a:lnTo>
                <a:lnTo>
                  <a:pt x="0" y="7846297"/>
                </a:lnTo>
                <a:lnTo>
                  <a:pt x="7332721" y="7846297"/>
                </a:lnTo>
                <a:lnTo>
                  <a:pt x="733272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2112495"/>
            <a:ext cx="7506459" cy="6214410"/>
          </a:xfrm>
          <a:prstGeom prst="rect">
            <a:avLst/>
          </a:prstGeom>
        </p:spPr>
        <p:txBody>
          <a:bodyPr lIns="0" tIns="0" rIns="0" bIns="0" rtlCol="0" anchor="t">
            <a:spAutoFit/>
          </a:bodyPr>
          <a:lstStyle/>
          <a:p>
            <a:pPr algn="ctr">
              <a:lnSpc>
                <a:spcPts val="9527"/>
              </a:lnSpc>
            </a:pPr>
            <a:r>
              <a:rPr lang="en-US" sz="10029">
                <a:solidFill>
                  <a:srgbClr val="F1F2F2"/>
                </a:solidFill>
                <a:latin typeface="Bryndan Write Bold"/>
              </a:rPr>
              <a:t>so Now what programming Language are we going for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3437717" y="1862387"/>
            <a:ext cx="11412565" cy="6562225"/>
          </a:xfrm>
          <a:custGeom>
            <a:avLst/>
            <a:gdLst/>
            <a:ahLst/>
            <a:cxnLst/>
            <a:rect l="l" t="t" r="r" b="b"/>
            <a:pathLst>
              <a:path w="11412565" h="6562225">
                <a:moveTo>
                  <a:pt x="0" y="0"/>
                </a:moveTo>
                <a:lnTo>
                  <a:pt x="11412566" y="0"/>
                </a:lnTo>
                <a:lnTo>
                  <a:pt x="11412566" y="6562226"/>
                </a:lnTo>
                <a:lnTo>
                  <a:pt x="0" y="65622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72276" y="63672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14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176201" y="3125896"/>
            <a:ext cx="7935597" cy="1030325"/>
          </a:xfrm>
          <a:prstGeom prst="rect">
            <a:avLst/>
          </a:prstGeom>
        </p:spPr>
        <p:txBody>
          <a:bodyPr lIns="0" tIns="0" rIns="0" bIns="0" rtlCol="0" anchor="t">
            <a:spAutoFit/>
          </a:bodyPr>
          <a:lstStyle/>
          <a:p>
            <a:pPr>
              <a:lnSpc>
                <a:spcPts val="8310"/>
              </a:lnSpc>
            </a:pPr>
            <a:r>
              <a:rPr lang="en-US" sz="5936">
                <a:solidFill>
                  <a:srgbClr val="92DCEF"/>
                </a:solidFill>
                <a:latin typeface="Mokoto"/>
              </a:rPr>
              <a:t>WHY C ?!</a:t>
            </a:r>
          </a:p>
        </p:txBody>
      </p:sp>
      <p:sp>
        <p:nvSpPr>
          <p:cNvPr id="6" name="TextBox 6"/>
          <p:cNvSpPr txBox="1"/>
          <p:nvPr/>
        </p:nvSpPr>
        <p:spPr>
          <a:xfrm>
            <a:off x="5176201" y="4212839"/>
            <a:ext cx="7935597" cy="2956560"/>
          </a:xfrm>
          <a:prstGeom prst="rect">
            <a:avLst/>
          </a:prstGeom>
        </p:spPr>
        <p:txBody>
          <a:bodyPr lIns="0" tIns="0" rIns="0" bIns="0" rtlCol="0" anchor="t">
            <a:spAutoFit/>
          </a:bodyPr>
          <a:lstStyle/>
          <a:p>
            <a:pPr algn="just">
              <a:lnSpc>
                <a:spcPts val="2940"/>
              </a:lnSpc>
            </a:pPr>
            <a:r>
              <a:rPr lang="en-US" sz="2100">
                <a:solidFill>
                  <a:srgbClr val="A2E3F9"/>
                </a:solidFill>
                <a:latin typeface="Montserrat Semi-Bold"/>
              </a:rPr>
              <a:t>C is considered to be closed to hardware than C++, since This is because C does not have as many features as C++ like object-oriented programming. These layers add features of abstraction between the programmer and the hardware which make it more difficult to control the hardware directly, C++ would be better choice for applications like GUI application requires higher level of abstraction</a:t>
            </a:r>
          </a:p>
        </p:txBody>
      </p:sp>
      <p:sp>
        <p:nvSpPr>
          <p:cNvPr id="7" name="Freeform 7"/>
          <p:cNvSpPr/>
          <p:nvPr/>
        </p:nvSpPr>
        <p:spPr>
          <a:xfrm flipH="1" flipV="1">
            <a:off x="14173200" y="-19501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5">
              <a:alphaModFix amt="14000"/>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11369523" y="8221110"/>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2"/>
            <a:stretch>
              <a:fillRect t="-86495"/>
            </a:stretch>
          </a:blipFill>
        </p:spPr>
        <p:txBody>
          <a:bodyPr/>
          <a:lstStyle/>
          <a:p>
            <a:endParaRPr lang="en-US"/>
          </a:p>
        </p:txBody>
      </p:sp>
      <p:grpSp>
        <p:nvGrpSpPr>
          <p:cNvPr id="3" name="Group 3"/>
          <p:cNvGrpSpPr/>
          <p:nvPr/>
        </p:nvGrpSpPr>
        <p:grpSpPr>
          <a:xfrm>
            <a:off x="11387057" y="3464396"/>
            <a:ext cx="4858949" cy="4794814"/>
            <a:chOff x="0" y="0"/>
            <a:chExt cx="1279723" cy="1262832"/>
          </a:xfrm>
        </p:grpSpPr>
        <p:sp>
          <p:nvSpPr>
            <p:cNvPr id="4" name="Freeform 4"/>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txBody>
            <a:bodyPr/>
            <a:lstStyle/>
            <a:p>
              <a:endParaRPr lang="en-US"/>
            </a:p>
          </p:txBody>
        </p:sp>
        <p:sp>
          <p:nvSpPr>
            <p:cNvPr id="5" name="TextBox 5"/>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6" name="Freeform 6"/>
          <p:cNvSpPr/>
          <p:nvPr/>
        </p:nvSpPr>
        <p:spPr>
          <a:xfrm rot="5400000">
            <a:off x="531780" y="6130911"/>
            <a:ext cx="2440335" cy="6918477"/>
          </a:xfrm>
          <a:custGeom>
            <a:avLst/>
            <a:gdLst/>
            <a:ahLst/>
            <a:cxnLst/>
            <a:rect l="l" t="t" r="r" b="b"/>
            <a:pathLst>
              <a:path w="2440335" h="6918477">
                <a:moveTo>
                  <a:pt x="0" y="0"/>
                </a:moveTo>
                <a:lnTo>
                  <a:pt x="2440336" y="0"/>
                </a:lnTo>
                <a:lnTo>
                  <a:pt x="2440336" y="6918476"/>
                </a:lnTo>
                <a:lnTo>
                  <a:pt x="0" y="69184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5400000">
            <a:off x="13608594" y="-2653971"/>
            <a:ext cx="2440335" cy="6918477"/>
          </a:xfrm>
          <a:custGeom>
            <a:avLst/>
            <a:gdLst/>
            <a:ahLst/>
            <a:cxnLst/>
            <a:rect l="l" t="t" r="r" b="b"/>
            <a:pathLst>
              <a:path w="2440335" h="6918477">
                <a:moveTo>
                  <a:pt x="0" y="0"/>
                </a:moveTo>
                <a:lnTo>
                  <a:pt x="2440335" y="0"/>
                </a:lnTo>
                <a:lnTo>
                  <a:pt x="2440335" y="6918477"/>
                </a:lnTo>
                <a:lnTo>
                  <a:pt x="0" y="69184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1678502" y="3804403"/>
            <a:ext cx="4258525" cy="4114800"/>
          </a:xfrm>
          <a:custGeom>
            <a:avLst/>
            <a:gdLst/>
            <a:ahLst/>
            <a:cxnLst/>
            <a:rect l="l" t="t" r="r" b="b"/>
            <a:pathLst>
              <a:path w="4258525" h="4114800">
                <a:moveTo>
                  <a:pt x="0" y="0"/>
                </a:moveTo>
                <a:lnTo>
                  <a:pt x="4258525" y="0"/>
                </a:lnTo>
                <a:lnTo>
                  <a:pt x="425852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751948" y="1162050"/>
            <a:ext cx="7241638" cy="1303627"/>
          </a:xfrm>
          <a:prstGeom prst="rect">
            <a:avLst/>
          </a:prstGeom>
        </p:spPr>
        <p:txBody>
          <a:bodyPr lIns="0" tIns="0" rIns="0" bIns="0" rtlCol="0" anchor="t">
            <a:spAutoFit/>
          </a:bodyPr>
          <a:lstStyle/>
          <a:p>
            <a:pPr marL="0" lvl="0" indent="0">
              <a:lnSpc>
                <a:spcPts val="9903"/>
              </a:lnSpc>
            </a:pPr>
            <a:r>
              <a:rPr lang="en-US" sz="9431" spc="924">
                <a:solidFill>
                  <a:srgbClr val="FFFFFF"/>
                </a:solidFill>
                <a:latin typeface="Oswald Bold"/>
              </a:rPr>
              <a:t>OOP ?!</a:t>
            </a:r>
          </a:p>
        </p:txBody>
      </p:sp>
      <p:sp>
        <p:nvSpPr>
          <p:cNvPr id="10" name="TextBox 10"/>
          <p:cNvSpPr txBox="1"/>
          <p:nvPr/>
        </p:nvSpPr>
        <p:spPr>
          <a:xfrm>
            <a:off x="1751948" y="3407246"/>
            <a:ext cx="9255293" cy="4813864"/>
          </a:xfrm>
          <a:prstGeom prst="rect">
            <a:avLst/>
          </a:prstGeom>
        </p:spPr>
        <p:txBody>
          <a:bodyPr lIns="0" tIns="0" rIns="0" bIns="0" rtlCol="0" anchor="t">
            <a:spAutoFit/>
          </a:bodyPr>
          <a:lstStyle/>
          <a:p>
            <a:pPr>
              <a:lnSpc>
                <a:spcPts val="4776"/>
              </a:lnSpc>
            </a:pPr>
            <a:r>
              <a:rPr lang="en-US" sz="3461" spc="339">
                <a:solidFill>
                  <a:srgbClr val="FFFFFF"/>
                </a:solidFill>
                <a:latin typeface="DM Sans"/>
              </a:rPr>
              <a:t>oop stands for "Object-Oriented Programming", supported variety of programming languages, the idea is to teach computer how to model real objects like people or game characters allowing developers to write code in more organized and maintainable way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761364" y="3630566"/>
            <a:ext cx="5072128" cy="2116750"/>
          </a:xfrm>
          <a:custGeom>
            <a:avLst/>
            <a:gdLst/>
            <a:ahLst/>
            <a:cxnLst/>
            <a:rect l="l" t="t" r="r" b="b"/>
            <a:pathLst>
              <a:path w="5072128" h="2116750">
                <a:moveTo>
                  <a:pt x="0" y="0"/>
                </a:moveTo>
                <a:lnTo>
                  <a:pt x="5072127" y="0"/>
                </a:lnTo>
                <a:lnTo>
                  <a:pt x="5072127" y="2116751"/>
                </a:lnTo>
                <a:lnTo>
                  <a:pt x="0" y="2116751"/>
                </a:lnTo>
                <a:lnTo>
                  <a:pt x="0" y="0"/>
                </a:lnTo>
                <a:close/>
              </a:path>
            </a:pathLst>
          </a:custGeom>
          <a:blipFill>
            <a:blip r:embed="rId2">
              <a:extLst>
                <a:ext uri="{96DAC541-7B7A-43D3-8B79-37D633B846F1}">
                  <asvg:svgBlip xmlns:asvg="http://schemas.microsoft.com/office/drawing/2016/SVG/main" r:embed="rId3"/>
                </a:ext>
              </a:extLst>
            </a:blip>
            <a:stretch>
              <a:fillRect t="-425927" r="-153740"/>
            </a:stretch>
          </a:blipFill>
        </p:spPr>
        <p:txBody>
          <a:bodyPr/>
          <a:lstStyle/>
          <a:p>
            <a:endParaRPr lang="en-US"/>
          </a:p>
        </p:txBody>
      </p:sp>
      <p:sp>
        <p:nvSpPr>
          <p:cNvPr id="3" name="TextBox 3"/>
          <p:cNvSpPr txBox="1"/>
          <p:nvPr/>
        </p:nvSpPr>
        <p:spPr>
          <a:xfrm>
            <a:off x="1400863" y="4188648"/>
            <a:ext cx="3793129" cy="1029163"/>
          </a:xfrm>
          <a:prstGeom prst="rect">
            <a:avLst/>
          </a:prstGeom>
        </p:spPr>
        <p:txBody>
          <a:bodyPr lIns="0" tIns="0" rIns="0" bIns="0" rtlCol="0" anchor="t">
            <a:spAutoFit/>
          </a:bodyPr>
          <a:lstStyle/>
          <a:p>
            <a:pPr algn="ctr">
              <a:lnSpc>
                <a:spcPts val="4002"/>
              </a:lnSpc>
            </a:pPr>
            <a:r>
              <a:rPr lang="en-US" sz="3638">
                <a:solidFill>
                  <a:srgbClr val="7DB263"/>
                </a:solidFill>
                <a:latin typeface="Stinger Wide Bold"/>
              </a:rPr>
              <a:t>All Project Files</a:t>
            </a:r>
          </a:p>
        </p:txBody>
      </p:sp>
      <p:sp>
        <p:nvSpPr>
          <p:cNvPr id="4" name="Freeform 4"/>
          <p:cNvSpPr/>
          <p:nvPr/>
        </p:nvSpPr>
        <p:spPr>
          <a:xfrm>
            <a:off x="7349224" y="3814786"/>
            <a:ext cx="4189277" cy="1748310"/>
          </a:xfrm>
          <a:custGeom>
            <a:avLst/>
            <a:gdLst/>
            <a:ahLst/>
            <a:cxnLst/>
            <a:rect l="l" t="t" r="r" b="b"/>
            <a:pathLst>
              <a:path w="4189277" h="1748310">
                <a:moveTo>
                  <a:pt x="0" y="0"/>
                </a:moveTo>
                <a:lnTo>
                  <a:pt x="4189277" y="0"/>
                </a:lnTo>
                <a:lnTo>
                  <a:pt x="4189277" y="1748311"/>
                </a:lnTo>
                <a:lnTo>
                  <a:pt x="0" y="1748311"/>
                </a:lnTo>
                <a:lnTo>
                  <a:pt x="0" y="0"/>
                </a:lnTo>
                <a:close/>
              </a:path>
            </a:pathLst>
          </a:custGeom>
          <a:blipFill>
            <a:blip r:embed="rId4">
              <a:extLst>
                <a:ext uri="{96DAC541-7B7A-43D3-8B79-37D633B846F1}">
                  <asvg:svgBlip xmlns:asvg="http://schemas.microsoft.com/office/drawing/2016/SVG/main" r:embed="rId5"/>
                </a:ext>
              </a:extLst>
            </a:blip>
            <a:stretch>
              <a:fillRect t="-425927" r="-153740"/>
            </a:stretch>
          </a:blipFill>
        </p:spPr>
        <p:txBody>
          <a:bodyPr/>
          <a:lstStyle/>
          <a:p>
            <a:endParaRPr lang="en-US"/>
          </a:p>
        </p:txBody>
      </p:sp>
      <p:sp>
        <p:nvSpPr>
          <p:cNvPr id="5" name="TextBox 5"/>
          <p:cNvSpPr txBox="1"/>
          <p:nvPr/>
        </p:nvSpPr>
        <p:spPr>
          <a:xfrm>
            <a:off x="7717191" y="4385531"/>
            <a:ext cx="3453344" cy="540145"/>
          </a:xfrm>
          <a:prstGeom prst="rect">
            <a:avLst/>
          </a:prstGeom>
        </p:spPr>
        <p:txBody>
          <a:bodyPr lIns="0" tIns="0" rIns="0" bIns="0" rtlCol="0" anchor="t">
            <a:spAutoFit/>
          </a:bodyPr>
          <a:lstStyle/>
          <a:p>
            <a:pPr algn="ctr">
              <a:lnSpc>
                <a:spcPts val="4379"/>
              </a:lnSpc>
            </a:pPr>
            <a:r>
              <a:rPr lang="en-US" sz="3128" spc="187">
                <a:solidFill>
                  <a:srgbClr val="FFFEFB"/>
                </a:solidFill>
                <a:latin typeface="Stinger Wide"/>
              </a:rPr>
              <a:t>Preprocessor</a:t>
            </a:r>
          </a:p>
        </p:txBody>
      </p:sp>
      <p:sp>
        <p:nvSpPr>
          <p:cNvPr id="6" name="Freeform 6"/>
          <p:cNvSpPr/>
          <p:nvPr/>
        </p:nvSpPr>
        <p:spPr>
          <a:xfrm rot="-5400000">
            <a:off x="6242640" y="4077119"/>
            <a:ext cx="425903" cy="1449881"/>
          </a:xfrm>
          <a:custGeom>
            <a:avLst/>
            <a:gdLst/>
            <a:ahLst/>
            <a:cxnLst/>
            <a:rect l="l" t="t" r="r" b="b"/>
            <a:pathLst>
              <a:path w="425903" h="1449881">
                <a:moveTo>
                  <a:pt x="0" y="0"/>
                </a:moveTo>
                <a:lnTo>
                  <a:pt x="425903" y="0"/>
                </a:lnTo>
                <a:lnTo>
                  <a:pt x="425903" y="1449881"/>
                </a:lnTo>
                <a:lnTo>
                  <a:pt x="0" y="14498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7640045" y="5948942"/>
            <a:ext cx="3362587" cy="697737"/>
          </a:xfrm>
          <a:custGeom>
            <a:avLst/>
            <a:gdLst/>
            <a:ahLst/>
            <a:cxnLst/>
            <a:rect l="l" t="t" r="r" b="b"/>
            <a:pathLst>
              <a:path w="3362587" h="697737">
                <a:moveTo>
                  <a:pt x="0" y="0"/>
                </a:moveTo>
                <a:lnTo>
                  <a:pt x="3362586" y="0"/>
                </a:lnTo>
                <a:lnTo>
                  <a:pt x="3362586" y="697737"/>
                </a:lnTo>
                <a:lnTo>
                  <a:pt x="0" y="697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6828022" y="6733285"/>
            <a:ext cx="1624044" cy="677762"/>
          </a:xfrm>
          <a:custGeom>
            <a:avLst/>
            <a:gdLst/>
            <a:ahLst/>
            <a:cxnLst/>
            <a:rect l="l" t="t" r="r" b="b"/>
            <a:pathLst>
              <a:path w="1624044" h="677762">
                <a:moveTo>
                  <a:pt x="0" y="0"/>
                </a:moveTo>
                <a:lnTo>
                  <a:pt x="1624045" y="0"/>
                </a:lnTo>
                <a:lnTo>
                  <a:pt x="1624045" y="677762"/>
                </a:lnTo>
                <a:lnTo>
                  <a:pt x="0" y="677762"/>
                </a:lnTo>
                <a:lnTo>
                  <a:pt x="0" y="0"/>
                </a:lnTo>
                <a:close/>
              </a:path>
            </a:pathLst>
          </a:custGeom>
          <a:blipFill>
            <a:blip r:embed="rId10">
              <a:extLst>
                <a:ext uri="{96DAC541-7B7A-43D3-8B79-37D633B846F1}">
                  <asvg:svgBlip xmlns:asvg="http://schemas.microsoft.com/office/drawing/2016/SVG/main" r:embed="rId11"/>
                </a:ext>
              </a:extLst>
            </a:blip>
            <a:stretch>
              <a:fillRect t="-425927" r="-153740"/>
            </a:stretch>
          </a:blipFill>
        </p:spPr>
        <p:txBody>
          <a:bodyPr/>
          <a:lstStyle/>
          <a:p>
            <a:endParaRPr lang="en-US"/>
          </a:p>
        </p:txBody>
      </p:sp>
      <p:sp>
        <p:nvSpPr>
          <p:cNvPr id="9" name="TextBox 9"/>
          <p:cNvSpPr txBox="1"/>
          <p:nvPr/>
        </p:nvSpPr>
        <p:spPr>
          <a:xfrm>
            <a:off x="7226699" y="6911870"/>
            <a:ext cx="725803" cy="282492"/>
          </a:xfrm>
          <a:prstGeom prst="rect">
            <a:avLst/>
          </a:prstGeom>
        </p:spPr>
        <p:txBody>
          <a:bodyPr lIns="0" tIns="0" rIns="0" bIns="0" rtlCol="0" anchor="t">
            <a:spAutoFit/>
          </a:bodyPr>
          <a:lstStyle/>
          <a:p>
            <a:pPr>
              <a:lnSpc>
                <a:spcPts val="2279"/>
              </a:lnSpc>
            </a:pPr>
            <a:r>
              <a:rPr lang="en-US" sz="1628" spc="97">
                <a:solidFill>
                  <a:srgbClr val="FFFEFB"/>
                </a:solidFill>
                <a:latin typeface="Stinger Wide"/>
              </a:rPr>
              <a:t>main.i</a:t>
            </a:r>
          </a:p>
        </p:txBody>
      </p:sp>
      <p:sp>
        <p:nvSpPr>
          <p:cNvPr id="10" name="Freeform 10"/>
          <p:cNvSpPr/>
          <p:nvPr/>
        </p:nvSpPr>
        <p:spPr>
          <a:xfrm>
            <a:off x="9923067" y="6646679"/>
            <a:ext cx="2159129" cy="901069"/>
          </a:xfrm>
          <a:custGeom>
            <a:avLst/>
            <a:gdLst/>
            <a:ahLst/>
            <a:cxnLst/>
            <a:rect l="l" t="t" r="r" b="b"/>
            <a:pathLst>
              <a:path w="2159129" h="901069">
                <a:moveTo>
                  <a:pt x="0" y="0"/>
                </a:moveTo>
                <a:lnTo>
                  <a:pt x="2159129" y="0"/>
                </a:lnTo>
                <a:lnTo>
                  <a:pt x="2159129" y="901069"/>
                </a:lnTo>
                <a:lnTo>
                  <a:pt x="0" y="901069"/>
                </a:lnTo>
                <a:lnTo>
                  <a:pt x="0" y="0"/>
                </a:lnTo>
                <a:close/>
              </a:path>
            </a:pathLst>
          </a:custGeom>
          <a:blipFill>
            <a:blip r:embed="rId10">
              <a:extLst>
                <a:ext uri="{96DAC541-7B7A-43D3-8B79-37D633B846F1}">
                  <asvg:svgBlip xmlns:asvg="http://schemas.microsoft.com/office/drawing/2016/SVG/main" r:embed="rId11"/>
                </a:ext>
              </a:extLst>
            </a:blip>
            <a:stretch>
              <a:fillRect t="-425927" r="-153740"/>
            </a:stretch>
          </a:blipFill>
        </p:spPr>
        <p:txBody>
          <a:bodyPr/>
          <a:lstStyle/>
          <a:p>
            <a:endParaRPr lang="en-US"/>
          </a:p>
        </p:txBody>
      </p:sp>
      <p:sp>
        <p:nvSpPr>
          <p:cNvPr id="11" name="TextBox 11"/>
          <p:cNvSpPr txBox="1"/>
          <p:nvPr/>
        </p:nvSpPr>
        <p:spPr>
          <a:xfrm>
            <a:off x="10361988" y="6936917"/>
            <a:ext cx="1281286" cy="282492"/>
          </a:xfrm>
          <a:prstGeom prst="rect">
            <a:avLst/>
          </a:prstGeom>
        </p:spPr>
        <p:txBody>
          <a:bodyPr lIns="0" tIns="0" rIns="0" bIns="0" rtlCol="0" anchor="t">
            <a:spAutoFit/>
          </a:bodyPr>
          <a:lstStyle/>
          <a:p>
            <a:pPr>
              <a:lnSpc>
                <a:spcPts val="2279"/>
              </a:lnSpc>
            </a:pPr>
            <a:r>
              <a:rPr lang="en-US" sz="1628" spc="97">
                <a:solidFill>
                  <a:srgbClr val="FFFEFB"/>
                </a:solidFill>
                <a:latin typeface="Stinger Wide"/>
              </a:rPr>
              <a:t>functions.i</a:t>
            </a:r>
          </a:p>
        </p:txBody>
      </p:sp>
      <p:sp>
        <p:nvSpPr>
          <p:cNvPr id="12" name="Freeform 12"/>
          <p:cNvSpPr/>
          <p:nvPr/>
        </p:nvSpPr>
        <p:spPr>
          <a:xfrm rot="-5400000">
            <a:off x="11869244" y="3940217"/>
            <a:ext cx="425903" cy="1449881"/>
          </a:xfrm>
          <a:custGeom>
            <a:avLst/>
            <a:gdLst/>
            <a:ahLst/>
            <a:cxnLst/>
            <a:rect l="l" t="t" r="r" b="b"/>
            <a:pathLst>
              <a:path w="425903" h="1449881">
                <a:moveTo>
                  <a:pt x="0" y="0"/>
                </a:moveTo>
                <a:lnTo>
                  <a:pt x="425903" y="0"/>
                </a:lnTo>
                <a:lnTo>
                  <a:pt x="425903" y="1449881"/>
                </a:lnTo>
                <a:lnTo>
                  <a:pt x="0" y="14498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2807136" y="3816643"/>
            <a:ext cx="4184827" cy="1746453"/>
          </a:xfrm>
          <a:custGeom>
            <a:avLst/>
            <a:gdLst/>
            <a:ahLst/>
            <a:cxnLst/>
            <a:rect l="l" t="t" r="r" b="b"/>
            <a:pathLst>
              <a:path w="4184827" h="1746453">
                <a:moveTo>
                  <a:pt x="0" y="0"/>
                </a:moveTo>
                <a:lnTo>
                  <a:pt x="4184828" y="0"/>
                </a:lnTo>
                <a:lnTo>
                  <a:pt x="4184828" y="1746454"/>
                </a:lnTo>
                <a:lnTo>
                  <a:pt x="0" y="1746454"/>
                </a:lnTo>
                <a:lnTo>
                  <a:pt x="0" y="0"/>
                </a:lnTo>
                <a:close/>
              </a:path>
            </a:pathLst>
          </a:custGeom>
          <a:blipFill>
            <a:blip r:embed="rId10">
              <a:extLst>
                <a:ext uri="{96DAC541-7B7A-43D3-8B79-37D633B846F1}">
                  <asvg:svgBlip xmlns:asvg="http://schemas.microsoft.com/office/drawing/2016/SVG/main" r:embed="rId11"/>
                </a:ext>
              </a:extLst>
            </a:blip>
            <a:stretch>
              <a:fillRect t="-425927" r="-153740"/>
            </a:stretch>
          </a:blipFill>
        </p:spPr>
        <p:txBody>
          <a:bodyPr/>
          <a:lstStyle/>
          <a:p>
            <a:endParaRPr lang="en-US"/>
          </a:p>
        </p:txBody>
      </p:sp>
      <p:sp>
        <p:nvSpPr>
          <p:cNvPr id="14" name="TextBox 14"/>
          <p:cNvSpPr txBox="1"/>
          <p:nvPr/>
        </p:nvSpPr>
        <p:spPr>
          <a:xfrm>
            <a:off x="13172878" y="4386460"/>
            <a:ext cx="3453344" cy="540145"/>
          </a:xfrm>
          <a:prstGeom prst="rect">
            <a:avLst/>
          </a:prstGeom>
        </p:spPr>
        <p:txBody>
          <a:bodyPr lIns="0" tIns="0" rIns="0" bIns="0" rtlCol="0" anchor="t">
            <a:spAutoFit/>
          </a:bodyPr>
          <a:lstStyle/>
          <a:p>
            <a:pPr algn="ctr">
              <a:lnSpc>
                <a:spcPts val="4379"/>
              </a:lnSpc>
            </a:pPr>
            <a:r>
              <a:rPr lang="en-US" sz="3128" spc="187">
                <a:solidFill>
                  <a:srgbClr val="FFFEFB"/>
                </a:solidFill>
                <a:latin typeface="Stinger Wide"/>
              </a:rPr>
              <a:t>compiler</a:t>
            </a:r>
          </a:p>
        </p:txBody>
      </p:sp>
      <p:sp>
        <p:nvSpPr>
          <p:cNvPr id="15" name="Freeform 15"/>
          <p:cNvSpPr/>
          <p:nvPr/>
        </p:nvSpPr>
        <p:spPr>
          <a:xfrm>
            <a:off x="13084485" y="5948942"/>
            <a:ext cx="3362587" cy="697737"/>
          </a:xfrm>
          <a:custGeom>
            <a:avLst/>
            <a:gdLst/>
            <a:ahLst/>
            <a:cxnLst/>
            <a:rect l="l" t="t" r="r" b="b"/>
            <a:pathLst>
              <a:path w="3362587" h="697737">
                <a:moveTo>
                  <a:pt x="0" y="0"/>
                </a:moveTo>
                <a:lnTo>
                  <a:pt x="3362587" y="0"/>
                </a:lnTo>
                <a:lnTo>
                  <a:pt x="3362587" y="697737"/>
                </a:lnTo>
                <a:lnTo>
                  <a:pt x="0" y="697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2272463" y="6733285"/>
            <a:ext cx="1624044" cy="677762"/>
          </a:xfrm>
          <a:custGeom>
            <a:avLst/>
            <a:gdLst/>
            <a:ahLst/>
            <a:cxnLst/>
            <a:rect l="l" t="t" r="r" b="b"/>
            <a:pathLst>
              <a:path w="1624044" h="677762">
                <a:moveTo>
                  <a:pt x="0" y="0"/>
                </a:moveTo>
                <a:lnTo>
                  <a:pt x="1624045" y="0"/>
                </a:lnTo>
                <a:lnTo>
                  <a:pt x="1624045" y="677762"/>
                </a:lnTo>
                <a:lnTo>
                  <a:pt x="0" y="677762"/>
                </a:lnTo>
                <a:lnTo>
                  <a:pt x="0" y="0"/>
                </a:lnTo>
                <a:close/>
              </a:path>
            </a:pathLst>
          </a:custGeom>
          <a:blipFill>
            <a:blip r:embed="rId10">
              <a:extLst>
                <a:ext uri="{96DAC541-7B7A-43D3-8B79-37D633B846F1}">
                  <asvg:svgBlip xmlns:asvg="http://schemas.microsoft.com/office/drawing/2016/SVG/main" r:embed="rId11"/>
                </a:ext>
              </a:extLst>
            </a:blip>
            <a:stretch>
              <a:fillRect t="-425927" r="-153740"/>
            </a:stretch>
          </a:blipFill>
        </p:spPr>
        <p:txBody>
          <a:bodyPr/>
          <a:lstStyle/>
          <a:p>
            <a:endParaRPr lang="en-US"/>
          </a:p>
        </p:txBody>
      </p:sp>
      <p:sp>
        <p:nvSpPr>
          <p:cNvPr id="17" name="TextBox 17"/>
          <p:cNvSpPr txBox="1"/>
          <p:nvPr/>
        </p:nvSpPr>
        <p:spPr>
          <a:xfrm>
            <a:off x="12522209" y="6911870"/>
            <a:ext cx="1301339" cy="282492"/>
          </a:xfrm>
          <a:prstGeom prst="rect">
            <a:avLst/>
          </a:prstGeom>
        </p:spPr>
        <p:txBody>
          <a:bodyPr lIns="0" tIns="0" rIns="0" bIns="0" rtlCol="0" anchor="t">
            <a:spAutoFit/>
          </a:bodyPr>
          <a:lstStyle/>
          <a:p>
            <a:pPr>
              <a:lnSpc>
                <a:spcPts val="2279"/>
              </a:lnSpc>
            </a:pPr>
            <a:r>
              <a:rPr lang="en-US" sz="1628" spc="97">
                <a:solidFill>
                  <a:srgbClr val="FFFEFB"/>
                </a:solidFill>
                <a:latin typeface="Stinger Wide"/>
              </a:rPr>
              <a:t>main.asm</a:t>
            </a:r>
          </a:p>
        </p:txBody>
      </p:sp>
      <p:sp>
        <p:nvSpPr>
          <p:cNvPr id="18" name="Freeform 18"/>
          <p:cNvSpPr/>
          <p:nvPr/>
        </p:nvSpPr>
        <p:spPr>
          <a:xfrm>
            <a:off x="15367507" y="6646679"/>
            <a:ext cx="2159129" cy="901069"/>
          </a:xfrm>
          <a:custGeom>
            <a:avLst/>
            <a:gdLst/>
            <a:ahLst/>
            <a:cxnLst/>
            <a:rect l="l" t="t" r="r" b="b"/>
            <a:pathLst>
              <a:path w="2159129" h="901069">
                <a:moveTo>
                  <a:pt x="0" y="0"/>
                </a:moveTo>
                <a:lnTo>
                  <a:pt x="2159129" y="0"/>
                </a:lnTo>
                <a:lnTo>
                  <a:pt x="2159129" y="901069"/>
                </a:lnTo>
                <a:lnTo>
                  <a:pt x="0" y="901069"/>
                </a:lnTo>
                <a:lnTo>
                  <a:pt x="0" y="0"/>
                </a:lnTo>
                <a:close/>
              </a:path>
            </a:pathLst>
          </a:custGeom>
          <a:blipFill>
            <a:blip r:embed="rId10">
              <a:extLst>
                <a:ext uri="{96DAC541-7B7A-43D3-8B79-37D633B846F1}">
                  <asvg:svgBlip xmlns:asvg="http://schemas.microsoft.com/office/drawing/2016/SVG/main" r:embed="rId11"/>
                </a:ext>
              </a:extLst>
            </a:blip>
            <a:stretch>
              <a:fillRect t="-425927" r="-153740"/>
            </a:stretch>
          </a:blipFill>
        </p:spPr>
        <p:txBody>
          <a:bodyPr/>
          <a:lstStyle/>
          <a:p>
            <a:endParaRPr lang="en-US"/>
          </a:p>
        </p:txBody>
      </p:sp>
      <p:sp>
        <p:nvSpPr>
          <p:cNvPr id="19" name="TextBox 19"/>
          <p:cNvSpPr txBox="1"/>
          <p:nvPr/>
        </p:nvSpPr>
        <p:spPr>
          <a:xfrm>
            <a:off x="15586968" y="6911870"/>
            <a:ext cx="1720207" cy="282492"/>
          </a:xfrm>
          <a:prstGeom prst="rect">
            <a:avLst/>
          </a:prstGeom>
        </p:spPr>
        <p:txBody>
          <a:bodyPr lIns="0" tIns="0" rIns="0" bIns="0" rtlCol="0" anchor="t">
            <a:spAutoFit/>
          </a:bodyPr>
          <a:lstStyle/>
          <a:p>
            <a:pPr>
              <a:lnSpc>
                <a:spcPts val="2279"/>
              </a:lnSpc>
            </a:pPr>
            <a:r>
              <a:rPr lang="en-US" sz="1628" spc="97">
                <a:solidFill>
                  <a:srgbClr val="FFFEFB"/>
                </a:solidFill>
                <a:latin typeface="Stinger Wide"/>
              </a:rPr>
              <a:t>functions.asm</a:t>
            </a:r>
          </a:p>
        </p:txBody>
      </p:sp>
      <p:sp>
        <p:nvSpPr>
          <p:cNvPr id="20" name="TextBox 20"/>
          <p:cNvSpPr txBox="1"/>
          <p:nvPr/>
        </p:nvSpPr>
        <p:spPr>
          <a:xfrm>
            <a:off x="5193992" y="923925"/>
            <a:ext cx="7543801" cy="1890949"/>
          </a:xfrm>
          <a:prstGeom prst="rect">
            <a:avLst/>
          </a:prstGeom>
        </p:spPr>
        <p:txBody>
          <a:bodyPr lIns="0" tIns="0" rIns="0" bIns="0" rtlCol="0" anchor="t">
            <a:spAutoFit/>
          </a:bodyPr>
          <a:lstStyle/>
          <a:p>
            <a:pPr algn="ctr">
              <a:lnSpc>
                <a:spcPts val="7599"/>
              </a:lnSpc>
            </a:pPr>
            <a:r>
              <a:rPr lang="en-US" sz="5428" spc="325">
                <a:solidFill>
                  <a:srgbClr val="FFFEFB"/>
                </a:solidFill>
                <a:latin typeface="Stinger Wide Bold"/>
              </a:rPr>
              <a:t>Compilation Process</a:t>
            </a:r>
          </a:p>
        </p:txBody>
      </p:sp>
      <p:sp>
        <p:nvSpPr>
          <p:cNvPr id="21" name="Freeform 21"/>
          <p:cNvSpPr/>
          <p:nvPr/>
        </p:nvSpPr>
        <p:spPr>
          <a:xfrm>
            <a:off x="-1011990" y="-474500"/>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2" name="Freeform 22"/>
          <p:cNvSpPr/>
          <p:nvPr/>
        </p:nvSpPr>
        <p:spPr>
          <a:xfrm rot="-667622">
            <a:off x="15932625" y="8051551"/>
            <a:ext cx="1709996" cy="1669578"/>
          </a:xfrm>
          <a:custGeom>
            <a:avLst/>
            <a:gdLst/>
            <a:ahLst/>
            <a:cxnLst/>
            <a:rect l="l" t="t" r="r" b="b"/>
            <a:pathLst>
              <a:path w="1709996" h="1669578">
                <a:moveTo>
                  <a:pt x="0" y="0"/>
                </a:moveTo>
                <a:lnTo>
                  <a:pt x="1709996" y="0"/>
                </a:lnTo>
                <a:lnTo>
                  <a:pt x="1709996" y="1669578"/>
                </a:lnTo>
                <a:lnTo>
                  <a:pt x="0" y="16695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3" name="Freeform 23"/>
          <p:cNvSpPr/>
          <p:nvPr/>
        </p:nvSpPr>
        <p:spPr>
          <a:xfrm>
            <a:off x="14722510" y="804555"/>
            <a:ext cx="4130225" cy="728422"/>
          </a:xfrm>
          <a:custGeom>
            <a:avLst/>
            <a:gdLst/>
            <a:ahLst/>
            <a:cxnLst/>
            <a:rect l="l" t="t" r="r" b="b"/>
            <a:pathLst>
              <a:path w="4130225" h="728422">
                <a:moveTo>
                  <a:pt x="0" y="0"/>
                </a:moveTo>
                <a:lnTo>
                  <a:pt x="4130225" y="0"/>
                </a:lnTo>
                <a:lnTo>
                  <a:pt x="4130225" y="728421"/>
                </a:lnTo>
                <a:lnTo>
                  <a:pt x="0" y="7284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2911712" y="3955067"/>
            <a:ext cx="4189277" cy="1748310"/>
          </a:xfrm>
          <a:custGeom>
            <a:avLst/>
            <a:gdLst/>
            <a:ahLst/>
            <a:cxnLst/>
            <a:rect l="l" t="t" r="r" b="b"/>
            <a:pathLst>
              <a:path w="4189277" h="1748310">
                <a:moveTo>
                  <a:pt x="0" y="0"/>
                </a:moveTo>
                <a:lnTo>
                  <a:pt x="4189277" y="0"/>
                </a:lnTo>
                <a:lnTo>
                  <a:pt x="4189277" y="1748310"/>
                </a:lnTo>
                <a:lnTo>
                  <a:pt x="0" y="1748310"/>
                </a:lnTo>
                <a:lnTo>
                  <a:pt x="0" y="0"/>
                </a:lnTo>
                <a:close/>
              </a:path>
            </a:pathLst>
          </a:custGeom>
          <a:blipFill>
            <a:blip r:embed="rId2">
              <a:extLst>
                <a:ext uri="{96DAC541-7B7A-43D3-8B79-37D633B846F1}">
                  <asvg:svgBlip xmlns:asvg="http://schemas.microsoft.com/office/drawing/2016/SVG/main" r:embed="rId3"/>
                </a:ext>
              </a:extLst>
            </a:blip>
            <a:stretch>
              <a:fillRect t="-425927" r="-153740"/>
            </a:stretch>
          </a:blipFill>
        </p:spPr>
        <p:txBody>
          <a:bodyPr/>
          <a:lstStyle/>
          <a:p>
            <a:endParaRPr lang="en-US"/>
          </a:p>
        </p:txBody>
      </p:sp>
      <p:sp>
        <p:nvSpPr>
          <p:cNvPr id="3" name="TextBox 3"/>
          <p:cNvSpPr txBox="1"/>
          <p:nvPr/>
        </p:nvSpPr>
        <p:spPr>
          <a:xfrm>
            <a:off x="3279678" y="4525812"/>
            <a:ext cx="3453344" cy="540145"/>
          </a:xfrm>
          <a:prstGeom prst="rect">
            <a:avLst/>
          </a:prstGeom>
        </p:spPr>
        <p:txBody>
          <a:bodyPr lIns="0" tIns="0" rIns="0" bIns="0" rtlCol="0" anchor="t">
            <a:spAutoFit/>
          </a:bodyPr>
          <a:lstStyle/>
          <a:p>
            <a:pPr algn="ctr">
              <a:lnSpc>
                <a:spcPts val="4379"/>
              </a:lnSpc>
            </a:pPr>
            <a:r>
              <a:rPr lang="en-US" sz="3128" spc="187">
                <a:solidFill>
                  <a:srgbClr val="FFFEFB"/>
                </a:solidFill>
                <a:latin typeface="Stinger Wide"/>
              </a:rPr>
              <a:t>Assembler</a:t>
            </a:r>
          </a:p>
        </p:txBody>
      </p:sp>
      <p:sp>
        <p:nvSpPr>
          <p:cNvPr id="4" name="Freeform 4"/>
          <p:cNvSpPr/>
          <p:nvPr/>
        </p:nvSpPr>
        <p:spPr>
          <a:xfrm>
            <a:off x="3202532" y="6089223"/>
            <a:ext cx="3362587" cy="697737"/>
          </a:xfrm>
          <a:custGeom>
            <a:avLst/>
            <a:gdLst/>
            <a:ahLst/>
            <a:cxnLst/>
            <a:rect l="l" t="t" r="r" b="b"/>
            <a:pathLst>
              <a:path w="3362587" h="697737">
                <a:moveTo>
                  <a:pt x="0" y="0"/>
                </a:moveTo>
                <a:lnTo>
                  <a:pt x="3362587" y="0"/>
                </a:lnTo>
                <a:lnTo>
                  <a:pt x="3362587" y="697736"/>
                </a:lnTo>
                <a:lnTo>
                  <a:pt x="0" y="697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390510" y="6873566"/>
            <a:ext cx="1624044" cy="677762"/>
          </a:xfrm>
          <a:custGeom>
            <a:avLst/>
            <a:gdLst/>
            <a:ahLst/>
            <a:cxnLst/>
            <a:rect l="l" t="t" r="r" b="b"/>
            <a:pathLst>
              <a:path w="1624044" h="677762">
                <a:moveTo>
                  <a:pt x="0" y="0"/>
                </a:moveTo>
                <a:lnTo>
                  <a:pt x="1624044" y="0"/>
                </a:lnTo>
                <a:lnTo>
                  <a:pt x="1624044" y="677762"/>
                </a:lnTo>
                <a:lnTo>
                  <a:pt x="0" y="677762"/>
                </a:lnTo>
                <a:lnTo>
                  <a:pt x="0" y="0"/>
                </a:lnTo>
                <a:close/>
              </a:path>
            </a:pathLst>
          </a:custGeom>
          <a:blipFill>
            <a:blip r:embed="rId6">
              <a:extLst>
                <a:ext uri="{96DAC541-7B7A-43D3-8B79-37D633B846F1}">
                  <asvg:svgBlip xmlns:asvg="http://schemas.microsoft.com/office/drawing/2016/SVG/main" r:embed="rId7"/>
                </a:ext>
              </a:extLst>
            </a:blip>
            <a:stretch>
              <a:fillRect t="-425927" r="-153740"/>
            </a:stretch>
          </a:blipFill>
        </p:spPr>
        <p:txBody>
          <a:bodyPr/>
          <a:lstStyle/>
          <a:p>
            <a:endParaRPr lang="en-US"/>
          </a:p>
        </p:txBody>
      </p:sp>
      <p:sp>
        <p:nvSpPr>
          <p:cNvPr id="6" name="TextBox 6"/>
          <p:cNvSpPr txBox="1"/>
          <p:nvPr/>
        </p:nvSpPr>
        <p:spPr>
          <a:xfrm>
            <a:off x="2789187" y="7052151"/>
            <a:ext cx="852055" cy="282492"/>
          </a:xfrm>
          <a:prstGeom prst="rect">
            <a:avLst/>
          </a:prstGeom>
        </p:spPr>
        <p:txBody>
          <a:bodyPr lIns="0" tIns="0" rIns="0" bIns="0" rtlCol="0" anchor="t">
            <a:spAutoFit/>
          </a:bodyPr>
          <a:lstStyle/>
          <a:p>
            <a:pPr>
              <a:lnSpc>
                <a:spcPts val="2279"/>
              </a:lnSpc>
            </a:pPr>
            <a:r>
              <a:rPr lang="en-US" sz="1628" spc="97">
                <a:solidFill>
                  <a:srgbClr val="FFFEFB"/>
                </a:solidFill>
                <a:latin typeface="Stinger Wide"/>
              </a:rPr>
              <a:t>main.o</a:t>
            </a:r>
          </a:p>
        </p:txBody>
      </p:sp>
      <p:sp>
        <p:nvSpPr>
          <p:cNvPr id="7" name="Freeform 7"/>
          <p:cNvSpPr/>
          <p:nvPr/>
        </p:nvSpPr>
        <p:spPr>
          <a:xfrm>
            <a:off x="5485554" y="6786959"/>
            <a:ext cx="2159129" cy="901069"/>
          </a:xfrm>
          <a:custGeom>
            <a:avLst/>
            <a:gdLst/>
            <a:ahLst/>
            <a:cxnLst/>
            <a:rect l="l" t="t" r="r" b="b"/>
            <a:pathLst>
              <a:path w="2159129" h="901069">
                <a:moveTo>
                  <a:pt x="0" y="0"/>
                </a:moveTo>
                <a:lnTo>
                  <a:pt x="2159129" y="0"/>
                </a:lnTo>
                <a:lnTo>
                  <a:pt x="2159129" y="901069"/>
                </a:lnTo>
                <a:lnTo>
                  <a:pt x="0" y="901069"/>
                </a:lnTo>
                <a:lnTo>
                  <a:pt x="0" y="0"/>
                </a:lnTo>
                <a:close/>
              </a:path>
            </a:pathLst>
          </a:custGeom>
          <a:blipFill>
            <a:blip r:embed="rId6">
              <a:extLst>
                <a:ext uri="{96DAC541-7B7A-43D3-8B79-37D633B846F1}">
                  <asvg:svgBlip xmlns:asvg="http://schemas.microsoft.com/office/drawing/2016/SVG/main" r:embed="rId7"/>
                </a:ext>
              </a:extLst>
            </a:blip>
            <a:stretch>
              <a:fillRect t="-425927" r="-153740"/>
            </a:stretch>
          </a:blipFill>
        </p:spPr>
        <p:txBody>
          <a:bodyPr/>
          <a:lstStyle/>
          <a:p>
            <a:endParaRPr lang="en-US"/>
          </a:p>
        </p:txBody>
      </p:sp>
      <p:sp>
        <p:nvSpPr>
          <p:cNvPr id="8" name="TextBox 8"/>
          <p:cNvSpPr txBox="1"/>
          <p:nvPr/>
        </p:nvSpPr>
        <p:spPr>
          <a:xfrm>
            <a:off x="5924476" y="7077198"/>
            <a:ext cx="1281286" cy="282492"/>
          </a:xfrm>
          <a:prstGeom prst="rect">
            <a:avLst/>
          </a:prstGeom>
        </p:spPr>
        <p:txBody>
          <a:bodyPr lIns="0" tIns="0" rIns="0" bIns="0" rtlCol="0" anchor="t">
            <a:spAutoFit/>
          </a:bodyPr>
          <a:lstStyle/>
          <a:p>
            <a:pPr>
              <a:lnSpc>
                <a:spcPts val="2279"/>
              </a:lnSpc>
            </a:pPr>
            <a:r>
              <a:rPr lang="en-US" sz="1628" spc="97">
                <a:solidFill>
                  <a:srgbClr val="FFFEFB"/>
                </a:solidFill>
                <a:latin typeface="Stinger Wide"/>
              </a:rPr>
              <a:t>function.o</a:t>
            </a:r>
          </a:p>
        </p:txBody>
      </p:sp>
      <p:sp>
        <p:nvSpPr>
          <p:cNvPr id="9" name="Freeform 9"/>
          <p:cNvSpPr/>
          <p:nvPr/>
        </p:nvSpPr>
        <p:spPr>
          <a:xfrm rot="-5400000">
            <a:off x="7431732" y="4080498"/>
            <a:ext cx="425903" cy="1449881"/>
          </a:xfrm>
          <a:custGeom>
            <a:avLst/>
            <a:gdLst/>
            <a:ahLst/>
            <a:cxnLst/>
            <a:rect l="l" t="t" r="r" b="b"/>
            <a:pathLst>
              <a:path w="425903" h="1449881">
                <a:moveTo>
                  <a:pt x="0" y="0"/>
                </a:moveTo>
                <a:lnTo>
                  <a:pt x="425902" y="0"/>
                </a:lnTo>
                <a:lnTo>
                  <a:pt x="425902" y="1449881"/>
                </a:lnTo>
                <a:lnTo>
                  <a:pt x="0" y="14498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8369624" y="3956924"/>
            <a:ext cx="4184827" cy="1746453"/>
          </a:xfrm>
          <a:custGeom>
            <a:avLst/>
            <a:gdLst/>
            <a:ahLst/>
            <a:cxnLst/>
            <a:rect l="l" t="t" r="r" b="b"/>
            <a:pathLst>
              <a:path w="4184827" h="1746453">
                <a:moveTo>
                  <a:pt x="0" y="0"/>
                </a:moveTo>
                <a:lnTo>
                  <a:pt x="4184827" y="0"/>
                </a:lnTo>
                <a:lnTo>
                  <a:pt x="4184827" y="1746453"/>
                </a:lnTo>
                <a:lnTo>
                  <a:pt x="0" y="1746453"/>
                </a:lnTo>
                <a:lnTo>
                  <a:pt x="0" y="0"/>
                </a:lnTo>
                <a:close/>
              </a:path>
            </a:pathLst>
          </a:custGeom>
          <a:blipFill>
            <a:blip r:embed="rId6">
              <a:extLst>
                <a:ext uri="{96DAC541-7B7A-43D3-8B79-37D633B846F1}">
                  <asvg:svgBlip xmlns:asvg="http://schemas.microsoft.com/office/drawing/2016/SVG/main" r:embed="rId7"/>
                </a:ext>
              </a:extLst>
            </a:blip>
            <a:stretch>
              <a:fillRect t="-425927" r="-153740"/>
            </a:stretch>
          </a:blipFill>
        </p:spPr>
        <p:txBody>
          <a:bodyPr/>
          <a:lstStyle/>
          <a:p>
            <a:endParaRPr lang="en-US"/>
          </a:p>
        </p:txBody>
      </p:sp>
      <p:sp>
        <p:nvSpPr>
          <p:cNvPr id="11" name="TextBox 11"/>
          <p:cNvSpPr txBox="1"/>
          <p:nvPr/>
        </p:nvSpPr>
        <p:spPr>
          <a:xfrm>
            <a:off x="8735366" y="4526741"/>
            <a:ext cx="3453344" cy="540145"/>
          </a:xfrm>
          <a:prstGeom prst="rect">
            <a:avLst/>
          </a:prstGeom>
        </p:spPr>
        <p:txBody>
          <a:bodyPr lIns="0" tIns="0" rIns="0" bIns="0" rtlCol="0" anchor="t">
            <a:spAutoFit/>
          </a:bodyPr>
          <a:lstStyle/>
          <a:p>
            <a:pPr algn="ctr">
              <a:lnSpc>
                <a:spcPts val="4379"/>
              </a:lnSpc>
            </a:pPr>
            <a:r>
              <a:rPr lang="en-US" sz="3128" spc="187">
                <a:solidFill>
                  <a:srgbClr val="FFFEFB"/>
                </a:solidFill>
                <a:latin typeface="Stinger Wide"/>
              </a:rPr>
              <a:t>Linker</a:t>
            </a:r>
          </a:p>
        </p:txBody>
      </p:sp>
      <p:sp>
        <p:nvSpPr>
          <p:cNvPr id="12" name="TextBox 12"/>
          <p:cNvSpPr txBox="1"/>
          <p:nvPr/>
        </p:nvSpPr>
        <p:spPr>
          <a:xfrm>
            <a:off x="5193992" y="923925"/>
            <a:ext cx="7543801" cy="1890949"/>
          </a:xfrm>
          <a:prstGeom prst="rect">
            <a:avLst/>
          </a:prstGeom>
        </p:spPr>
        <p:txBody>
          <a:bodyPr lIns="0" tIns="0" rIns="0" bIns="0" rtlCol="0" anchor="t">
            <a:spAutoFit/>
          </a:bodyPr>
          <a:lstStyle/>
          <a:p>
            <a:pPr algn="ctr">
              <a:lnSpc>
                <a:spcPts val="7599"/>
              </a:lnSpc>
            </a:pPr>
            <a:r>
              <a:rPr lang="en-US" sz="5428" spc="325">
                <a:solidFill>
                  <a:srgbClr val="FFFEFB"/>
                </a:solidFill>
                <a:latin typeface="Stinger Wide Bold"/>
              </a:rPr>
              <a:t>Compilation Process</a:t>
            </a:r>
          </a:p>
        </p:txBody>
      </p:sp>
      <p:sp>
        <p:nvSpPr>
          <p:cNvPr id="13" name="Freeform 13"/>
          <p:cNvSpPr/>
          <p:nvPr/>
        </p:nvSpPr>
        <p:spPr>
          <a:xfrm>
            <a:off x="-1011990" y="-474500"/>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Freeform 14"/>
          <p:cNvSpPr/>
          <p:nvPr/>
        </p:nvSpPr>
        <p:spPr>
          <a:xfrm rot="-667622">
            <a:off x="15932625" y="8051551"/>
            <a:ext cx="1709996" cy="1669578"/>
          </a:xfrm>
          <a:custGeom>
            <a:avLst/>
            <a:gdLst/>
            <a:ahLst/>
            <a:cxnLst/>
            <a:rect l="l" t="t" r="r" b="b"/>
            <a:pathLst>
              <a:path w="1709996" h="1669578">
                <a:moveTo>
                  <a:pt x="0" y="0"/>
                </a:moveTo>
                <a:lnTo>
                  <a:pt x="1709996" y="0"/>
                </a:lnTo>
                <a:lnTo>
                  <a:pt x="1709996" y="1669578"/>
                </a:lnTo>
                <a:lnTo>
                  <a:pt x="0" y="166957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5" name="Freeform 15"/>
          <p:cNvSpPr/>
          <p:nvPr/>
        </p:nvSpPr>
        <p:spPr>
          <a:xfrm>
            <a:off x="14722510" y="804555"/>
            <a:ext cx="4130225" cy="728422"/>
          </a:xfrm>
          <a:custGeom>
            <a:avLst/>
            <a:gdLst/>
            <a:ahLst/>
            <a:cxnLst/>
            <a:rect l="l" t="t" r="r" b="b"/>
            <a:pathLst>
              <a:path w="4130225" h="728422">
                <a:moveTo>
                  <a:pt x="0" y="0"/>
                </a:moveTo>
                <a:lnTo>
                  <a:pt x="4130225" y="0"/>
                </a:lnTo>
                <a:lnTo>
                  <a:pt x="4130225" y="728421"/>
                </a:lnTo>
                <a:lnTo>
                  <a:pt x="0" y="72842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p:cNvSpPr/>
          <p:nvPr/>
        </p:nvSpPr>
        <p:spPr>
          <a:xfrm rot="-5400000">
            <a:off x="1979836" y="4128994"/>
            <a:ext cx="425903" cy="1449881"/>
          </a:xfrm>
          <a:custGeom>
            <a:avLst/>
            <a:gdLst/>
            <a:ahLst/>
            <a:cxnLst/>
            <a:rect l="l" t="t" r="r" b="b"/>
            <a:pathLst>
              <a:path w="425903" h="1449881">
                <a:moveTo>
                  <a:pt x="0" y="0"/>
                </a:moveTo>
                <a:lnTo>
                  <a:pt x="425903" y="0"/>
                </a:lnTo>
                <a:lnTo>
                  <a:pt x="425903" y="1449881"/>
                </a:lnTo>
                <a:lnTo>
                  <a:pt x="0" y="14498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rot="-5400000">
            <a:off x="12891199" y="4080498"/>
            <a:ext cx="425903" cy="1449881"/>
          </a:xfrm>
          <a:custGeom>
            <a:avLst/>
            <a:gdLst/>
            <a:ahLst/>
            <a:cxnLst/>
            <a:rect l="l" t="t" r="r" b="b"/>
            <a:pathLst>
              <a:path w="425903" h="1449881">
                <a:moveTo>
                  <a:pt x="0" y="0"/>
                </a:moveTo>
                <a:lnTo>
                  <a:pt x="425902" y="0"/>
                </a:lnTo>
                <a:lnTo>
                  <a:pt x="425902" y="1449881"/>
                </a:lnTo>
                <a:lnTo>
                  <a:pt x="0" y="14498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18"/>
          <p:cNvSpPr/>
          <p:nvPr/>
        </p:nvSpPr>
        <p:spPr>
          <a:xfrm>
            <a:off x="14019591" y="3844382"/>
            <a:ext cx="4184827" cy="1746453"/>
          </a:xfrm>
          <a:custGeom>
            <a:avLst/>
            <a:gdLst/>
            <a:ahLst/>
            <a:cxnLst/>
            <a:rect l="l" t="t" r="r" b="b"/>
            <a:pathLst>
              <a:path w="4184827" h="1746453">
                <a:moveTo>
                  <a:pt x="0" y="0"/>
                </a:moveTo>
                <a:lnTo>
                  <a:pt x="4184827" y="0"/>
                </a:lnTo>
                <a:lnTo>
                  <a:pt x="4184827" y="1746453"/>
                </a:lnTo>
                <a:lnTo>
                  <a:pt x="0" y="1746453"/>
                </a:lnTo>
                <a:lnTo>
                  <a:pt x="0" y="0"/>
                </a:lnTo>
                <a:close/>
              </a:path>
            </a:pathLst>
          </a:custGeom>
          <a:blipFill>
            <a:blip r:embed="rId6">
              <a:extLst>
                <a:ext uri="{96DAC541-7B7A-43D3-8B79-37D633B846F1}">
                  <asvg:svgBlip xmlns:asvg="http://schemas.microsoft.com/office/drawing/2016/SVG/main" r:embed="rId7"/>
                </a:ext>
              </a:extLst>
            </a:blip>
            <a:stretch>
              <a:fillRect t="-425927" r="-153740"/>
            </a:stretch>
          </a:blipFill>
        </p:spPr>
        <p:txBody>
          <a:bodyPr/>
          <a:lstStyle/>
          <a:p>
            <a:endParaRPr lang="en-US"/>
          </a:p>
        </p:txBody>
      </p:sp>
      <p:sp>
        <p:nvSpPr>
          <p:cNvPr id="19" name="TextBox 19"/>
          <p:cNvSpPr txBox="1"/>
          <p:nvPr/>
        </p:nvSpPr>
        <p:spPr>
          <a:xfrm>
            <a:off x="14385332" y="4414199"/>
            <a:ext cx="3453344" cy="540145"/>
          </a:xfrm>
          <a:prstGeom prst="rect">
            <a:avLst/>
          </a:prstGeom>
        </p:spPr>
        <p:txBody>
          <a:bodyPr lIns="0" tIns="0" rIns="0" bIns="0" rtlCol="0" anchor="t">
            <a:spAutoFit/>
          </a:bodyPr>
          <a:lstStyle/>
          <a:p>
            <a:pPr algn="ctr">
              <a:lnSpc>
                <a:spcPts val="4379"/>
              </a:lnSpc>
            </a:pPr>
            <a:r>
              <a:rPr lang="en-US" sz="3128" spc="187">
                <a:solidFill>
                  <a:srgbClr val="FFFEFB"/>
                </a:solidFill>
                <a:latin typeface="Stinger Wide"/>
              </a:rPr>
              <a:t>file.exe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1028700" y="2497259"/>
            <a:ext cx="807099" cy="821475"/>
          </a:xfrm>
          <a:custGeom>
            <a:avLst/>
            <a:gdLst/>
            <a:ahLst/>
            <a:cxnLst/>
            <a:rect l="l" t="t" r="r" b="b"/>
            <a:pathLst>
              <a:path w="807099" h="821475">
                <a:moveTo>
                  <a:pt x="0" y="0"/>
                </a:moveTo>
                <a:lnTo>
                  <a:pt x="807099" y="0"/>
                </a:lnTo>
                <a:lnTo>
                  <a:pt x="807099" y="821475"/>
                </a:lnTo>
                <a:lnTo>
                  <a:pt x="0" y="8214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3586803"/>
            <a:ext cx="807099" cy="821475"/>
          </a:xfrm>
          <a:custGeom>
            <a:avLst/>
            <a:gdLst/>
            <a:ahLst/>
            <a:cxnLst/>
            <a:rect l="l" t="t" r="r" b="b"/>
            <a:pathLst>
              <a:path w="807099" h="821475">
                <a:moveTo>
                  <a:pt x="0" y="0"/>
                </a:moveTo>
                <a:lnTo>
                  <a:pt x="807099" y="0"/>
                </a:lnTo>
                <a:lnTo>
                  <a:pt x="807099" y="821475"/>
                </a:lnTo>
                <a:lnTo>
                  <a:pt x="0" y="8214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28700" y="4676347"/>
            <a:ext cx="807099" cy="821475"/>
          </a:xfrm>
          <a:custGeom>
            <a:avLst/>
            <a:gdLst/>
            <a:ahLst/>
            <a:cxnLst/>
            <a:rect l="l" t="t" r="r" b="b"/>
            <a:pathLst>
              <a:path w="807099" h="821475">
                <a:moveTo>
                  <a:pt x="0" y="0"/>
                </a:moveTo>
                <a:lnTo>
                  <a:pt x="807099" y="0"/>
                </a:lnTo>
                <a:lnTo>
                  <a:pt x="807099" y="821475"/>
                </a:lnTo>
                <a:lnTo>
                  <a:pt x="0" y="8214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28700" y="5765891"/>
            <a:ext cx="807099" cy="821475"/>
          </a:xfrm>
          <a:custGeom>
            <a:avLst/>
            <a:gdLst/>
            <a:ahLst/>
            <a:cxnLst/>
            <a:rect l="l" t="t" r="r" b="b"/>
            <a:pathLst>
              <a:path w="807099" h="821475">
                <a:moveTo>
                  <a:pt x="0" y="0"/>
                </a:moveTo>
                <a:lnTo>
                  <a:pt x="807099" y="0"/>
                </a:lnTo>
                <a:lnTo>
                  <a:pt x="807099" y="821475"/>
                </a:lnTo>
                <a:lnTo>
                  <a:pt x="0" y="8214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28700" y="6855435"/>
            <a:ext cx="807099" cy="821475"/>
          </a:xfrm>
          <a:custGeom>
            <a:avLst/>
            <a:gdLst/>
            <a:ahLst/>
            <a:cxnLst/>
            <a:rect l="l" t="t" r="r" b="b"/>
            <a:pathLst>
              <a:path w="807099" h="821475">
                <a:moveTo>
                  <a:pt x="0" y="0"/>
                </a:moveTo>
                <a:lnTo>
                  <a:pt x="807099" y="0"/>
                </a:lnTo>
                <a:lnTo>
                  <a:pt x="807099" y="821475"/>
                </a:lnTo>
                <a:lnTo>
                  <a:pt x="0" y="8214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5755045" y="462433"/>
            <a:ext cx="6435962" cy="1499579"/>
          </a:xfrm>
          <a:custGeom>
            <a:avLst/>
            <a:gdLst/>
            <a:ahLst/>
            <a:cxnLst/>
            <a:rect l="l" t="t" r="r" b="b"/>
            <a:pathLst>
              <a:path w="6435962" h="1499579">
                <a:moveTo>
                  <a:pt x="0" y="0"/>
                </a:moveTo>
                <a:lnTo>
                  <a:pt x="6435962" y="0"/>
                </a:lnTo>
                <a:lnTo>
                  <a:pt x="6435962" y="1499579"/>
                </a:lnTo>
                <a:lnTo>
                  <a:pt x="0" y="14995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2334747" y="2317281"/>
            <a:ext cx="11725347" cy="837170"/>
          </a:xfrm>
          <a:prstGeom prst="rect">
            <a:avLst/>
          </a:prstGeom>
        </p:spPr>
        <p:txBody>
          <a:bodyPr lIns="0" tIns="0" rIns="0" bIns="0" rtlCol="0" anchor="t">
            <a:spAutoFit/>
          </a:bodyPr>
          <a:lstStyle/>
          <a:p>
            <a:pPr algn="l">
              <a:lnSpc>
                <a:spcPts val="7361"/>
              </a:lnSpc>
            </a:pPr>
            <a:r>
              <a:rPr lang="en-US" sz="3680">
                <a:solidFill>
                  <a:srgbClr val="FFFFFF"/>
                </a:solidFill>
                <a:latin typeface="Source Sans Pro"/>
              </a:rPr>
              <a:t>Relative path - absolute path / create a workplace folder</a:t>
            </a:r>
          </a:p>
        </p:txBody>
      </p:sp>
      <p:sp>
        <p:nvSpPr>
          <p:cNvPr id="9" name="TextBox 9"/>
          <p:cNvSpPr txBox="1"/>
          <p:nvPr/>
        </p:nvSpPr>
        <p:spPr>
          <a:xfrm>
            <a:off x="1193347" y="2535744"/>
            <a:ext cx="477805" cy="611155"/>
          </a:xfrm>
          <a:prstGeom prst="rect">
            <a:avLst/>
          </a:prstGeom>
        </p:spPr>
        <p:txBody>
          <a:bodyPr lIns="0" tIns="0" rIns="0" bIns="0" rtlCol="0" anchor="t">
            <a:spAutoFit/>
          </a:bodyPr>
          <a:lstStyle/>
          <a:p>
            <a:pPr algn="ctr">
              <a:lnSpc>
                <a:spcPts val="4953"/>
              </a:lnSpc>
            </a:pPr>
            <a:r>
              <a:rPr lang="en-US" sz="3154">
                <a:solidFill>
                  <a:srgbClr val="D8FD7F"/>
                </a:solidFill>
                <a:latin typeface="Edo"/>
              </a:rPr>
              <a:t>1</a:t>
            </a:r>
          </a:p>
        </p:txBody>
      </p:sp>
      <p:sp>
        <p:nvSpPr>
          <p:cNvPr id="10" name="TextBox 10"/>
          <p:cNvSpPr txBox="1"/>
          <p:nvPr/>
        </p:nvSpPr>
        <p:spPr>
          <a:xfrm>
            <a:off x="2334747" y="3440843"/>
            <a:ext cx="9856259" cy="837170"/>
          </a:xfrm>
          <a:prstGeom prst="rect">
            <a:avLst/>
          </a:prstGeom>
        </p:spPr>
        <p:txBody>
          <a:bodyPr lIns="0" tIns="0" rIns="0" bIns="0" rtlCol="0" anchor="t">
            <a:spAutoFit/>
          </a:bodyPr>
          <a:lstStyle/>
          <a:p>
            <a:pPr marL="0" lvl="1" indent="0" algn="l">
              <a:lnSpc>
                <a:spcPts val="7361"/>
              </a:lnSpc>
              <a:spcBef>
                <a:spcPct val="0"/>
              </a:spcBef>
            </a:pPr>
            <a:r>
              <a:rPr lang="en-US" sz="3680">
                <a:solidFill>
                  <a:srgbClr val="FFFFFF"/>
                </a:solidFill>
                <a:latin typeface="Source Sans Pro"/>
              </a:rPr>
              <a:t>open the workspace</a:t>
            </a:r>
          </a:p>
        </p:txBody>
      </p:sp>
      <p:sp>
        <p:nvSpPr>
          <p:cNvPr id="11" name="TextBox 11"/>
          <p:cNvSpPr txBox="1"/>
          <p:nvPr/>
        </p:nvSpPr>
        <p:spPr>
          <a:xfrm>
            <a:off x="2334747" y="5687966"/>
            <a:ext cx="13272787" cy="837170"/>
          </a:xfrm>
          <a:prstGeom prst="rect">
            <a:avLst/>
          </a:prstGeom>
        </p:spPr>
        <p:txBody>
          <a:bodyPr lIns="0" tIns="0" rIns="0" bIns="0" rtlCol="0" anchor="t">
            <a:spAutoFit/>
          </a:bodyPr>
          <a:lstStyle/>
          <a:p>
            <a:pPr marL="0" lvl="1" indent="0" algn="l">
              <a:lnSpc>
                <a:spcPts val="7361"/>
              </a:lnSpc>
              <a:spcBef>
                <a:spcPct val="0"/>
              </a:spcBef>
            </a:pPr>
            <a:r>
              <a:rPr lang="en-US" sz="3680">
                <a:solidFill>
                  <a:srgbClr val="FFFFFF"/>
                </a:solidFill>
                <a:latin typeface="Source Sans Pro"/>
              </a:rPr>
              <a:t>create a C file &amp; open it</a:t>
            </a:r>
          </a:p>
        </p:txBody>
      </p:sp>
      <p:sp>
        <p:nvSpPr>
          <p:cNvPr id="12" name="TextBox 12"/>
          <p:cNvSpPr txBox="1"/>
          <p:nvPr/>
        </p:nvSpPr>
        <p:spPr>
          <a:xfrm>
            <a:off x="2334747" y="4564405"/>
            <a:ext cx="11596453" cy="837170"/>
          </a:xfrm>
          <a:prstGeom prst="rect">
            <a:avLst/>
          </a:prstGeom>
        </p:spPr>
        <p:txBody>
          <a:bodyPr lIns="0" tIns="0" rIns="0" bIns="0" rtlCol="0" anchor="t">
            <a:spAutoFit/>
          </a:bodyPr>
          <a:lstStyle/>
          <a:p>
            <a:pPr marL="0" lvl="1" indent="0" algn="l">
              <a:lnSpc>
                <a:spcPts val="7361"/>
              </a:lnSpc>
              <a:spcBef>
                <a:spcPct val="0"/>
              </a:spcBef>
            </a:pPr>
            <a:r>
              <a:rPr lang="en-US" sz="3680">
                <a:solidFill>
                  <a:srgbClr val="FFFFFF"/>
                </a:solidFill>
                <a:latin typeface="Source Sans Pro"/>
              </a:rPr>
              <a:t>experiment with making folders and view them</a:t>
            </a:r>
          </a:p>
        </p:txBody>
      </p:sp>
      <p:sp>
        <p:nvSpPr>
          <p:cNvPr id="13" name="TextBox 13"/>
          <p:cNvSpPr txBox="1"/>
          <p:nvPr/>
        </p:nvSpPr>
        <p:spPr>
          <a:xfrm>
            <a:off x="2334747" y="6811528"/>
            <a:ext cx="9856259" cy="837170"/>
          </a:xfrm>
          <a:prstGeom prst="rect">
            <a:avLst/>
          </a:prstGeom>
        </p:spPr>
        <p:txBody>
          <a:bodyPr lIns="0" tIns="0" rIns="0" bIns="0" rtlCol="0" anchor="t">
            <a:spAutoFit/>
          </a:bodyPr>
          <a:lstStyle/>
          <a:p>
            <a:pPr marL="0" lvl="1" indent="0" algn="l">
              <a:lnSpc>
                <a:spcPts val="7361"/>
              </a:lnSpc>
              <a:spcBef>
                <a:spcPct val="0"/>
              </a:spcBef>
            </a:pPr>
            <a:r>
              <a:rPr lang="en-US" sz="3680">
                <a:solidFill>
                  <a:srgbClr val="FFFFFF"/>
                </a:solidFill>
                <a:latin typeface="Source Sans Pro"/>
              </a:rPr>
              <a:t>run it </a:t>
            </a:r>
          </a:p>
        </p:txBody>
      </p:sp>
      <p:sp>
        <p:nvSpPr>
          <p:cNvPr id="14" name="TextBox 14"/>
          <p:cNvSpPr txBox="1"/>
          <p:nvPr/>
        </p:nvSpPr>
        <p:spPr>
          <a:xfrm>
            <a:off x="6525519" y="730628"/>
            <a:ext cx="5236962" cy="1035916"/>
          </a:xfrm>
          <a:prstGeom prst="rect">
            <a:avLst/>
          </a:prstGeom>
        </p:spPr>
        <p:txBody>
          <a:bodyPr lIns="0" tIns="0" rIns="0" bIns="0" rtlCol="0" anchor="t">
            <a:spAutoFit/>
          </a:bodyPr>
          <a:lstStyle/>
          <a:p>
            <a:pPr marL="0" lvl="0" indent="0" algn="l">
              <a:lnSpc>
                <a:spcPts val="7370"/>
              </a:lnSpc>
            </a:pPr>
            <a:r>
              <a:rPr lang="en-US" sz="7840">
                <a:solidFill>
                  <a:srgbClr val="323232"/>
                </a:solidFill>
                <a:latin typeface="Edo"/>
              </a:rPr>
              <a:t>CMD BASICS</a:t>
            </a:r>
          </a:p>
        </p:txBody>
      </p:sp>
      <p:sp>
        <p:nvSpPr>
          <p:cNvPr id="15" name="TextBox 15"/>
          <p:cNvSpPr txBox="1"/>
          <p:nvPr/>
        </p:nvSpPr>
        <p:spPr>
          <a:xfrm>
            <a:off x="1193347" y="3625288"/>
            <a:ext cx="477805" cy="611155"/>
          </a:xfrm>
          <a:prstGeom prst="rect">
            <a:avLst/>
          </a:prstGeom>
        </p:spPr>
        <p:txBody>
          <a:bodyPr lIns="0" tIns="0" rIns="0" bIns="0" rtlCol="0" anchor="t">
            <a:spAutoFit/>
          </a:bodyPr>
          <a:lstStyle/>
          <a:p>
            <a:pPr algn="ctr">
              <a:lnSpc>
                <a:spcPts val="4953"/>
              </a:lnSpc>
            </a:pPr>
            <a:r>
              <a:rPr lang="en-US" sz="3154">
                <a:solidFill>
                  <a:srgbClr val="D8FD7F"/>
                </a:solidFill>
                <a:latin typeface="Edo"/>
              </a:rPr>
              <a:t>2</a:t>
            </a:r>
          </a:p>
        </p:txBody>
      </p:sp>
      <p:sp>
        <p:nvSpPr>
          <p:cNvPr id="16" name="TextBox 16"/>
          <p:cNvSpPr txBox="1"/>
          <p:nvPr/>
        </p:nvSpPr>
        <p:spPr>
          <a:xfrm>
            <a:off x="1193347" y="4714832"/>
            <a:ext cx="477805" cy="611155"/>
          </a:xfrm>
          <a:prstGeom prst="rect">
            <a:avLst/>
          </a:prstGeom>
        </p:spPr>
        <p:txBody>
          <a:bodyPr lIns="0" tIns="0" rIns="0" bIns="0" rtlCol="0" anchor="t">
            <a:spAutoFit/>
          </a:bodyPr>
          <a:lstStyle/>
          <a:p>
            <a:pPr algn="ctr">
              <a:lnSpc>
                <a:spcPts val="4953"/>
              </a:lnSpc>
            </a:pPr>
            <a:r>
              <a:rPr lang="en-US" sz="3154">
                <a:solidFill>
                  <a:srgbClr val="D8FD7F"/>
                </a:solidFill>
                <a:latin typeface="Edo"/>
              </a:rPr>
              <a:t>3</a:t>
            </a:r>
          </a:p>
        </p:txBody>
      </p:sp>
      <p:sp>
        <p:nvSpPr>
          <p:cNvPr id="17" name="TextBox 17"/>
          <p:cNvSpPr txBox="1"/>
          <p:nvPr/>
        </p:nvSpPr>
        <p:spPr>
          <a:xfrm>
            <a:off x="1193347" y="5804376"/>
            <a:ext cx="477805" cy="611155"/>
          </a:xfrm>
          <a:prstGeom prst="rect">
            <a:avLst/>
          </a:prstGeom>
        </p:spPr>
        <p:txBody>
          <a:bodyPr lIns="0" tIns="0" rIns="0" bIns="0" rtlCol="0" anchor="t">
            <a:spAutoFit/>
          </a:bodyPr>
          <a:lstStyle/>
          <a:p>
            <a:pPr algn="ctr">
              <a:lnSpc>
                <a:spcPts val="4953"/>
              </a:lnSpc>
            </a:pPr>
            <a:r>
              <a:rPr lang="en-US" sz="3154">
                <a:solidFill>
                  <a:srgbClr val="D8FD7F"/>
                </a:solidFill>
                <a:latin typeface="Edo"/>
              </a:rPr>
              <a:t>4</a:t>
            </a:r>
          </a:p>
        </p:txBody>
      </p:sp>
      <p:sp>
        <p:nvSpPr>
          <p:cNvPr id="18" name="TextBox 18"/>
          <p:cNvSpPr txBox="1"/>
          <p:nvPr/>
        </p:nvSpPr>
        <p:spPr>
          <a:xfrm>
            <a:off x="1193347" y="6893920"/>
            <a:ext cx="477805" cy="611155"/>
          </a:xfrm>
          <a:prstGeom prst="rect">
            <a:avLst/>
          </a:prstGeom>
        </p:spPr>
        <p:txBody>
          <a:bodyPr lIns="0" tIns="0" rIns="0" bIns="0" rtlCol="0" anchor="t">
            <a:spAutoFit/>
          </a:bodyPr>
          <a:lstStyle/>
          <a:p>
            <a:pPr algn="ctr">
              <a:lnSpc>
                <a:spcPts val="4953"/>
              </a:lnSpc>
            </a:pPr>
            <a:r>
              <a:rPr lang="en-US" sz="3154">
                <a:solidFill>
                  <a:srgbClr val="D8FD7F"/>
                </a:solidFill>
                <a:latin typeface="Edo"/>
              </a:rPr>
              <a:t>5</a:t>
            </a:r>
          </a:p>
        </p:txBody>
      </p:sp>
      <p:sp>
        <p:nvSpPr>
          <p:cNvPr id="19" name="Freeform 19"/>
          <p:cNvSpPr/>
          <p:nvPr/>
        </p:nvSpPr>
        <p:spPr>
          <a:xfrm>
            <a:off x="1028700" y="7943610"/>
            <a:ext cx="807099" cy="821475"/>
          </a:xfrm>
          <a:custGeom>
            <a:avLst/>
            <a:gdLst/>
            <a:ahLst/>
            <a:cxnLst/>
            <a:rect l="l" t="t" r="r" b="b"/>
            <a:pathLst>
              <a:path w="807099" h="821475">
                <a:moveTo>
                  <a:pt x="0" y="0"/>
                </a:moveTo>
                <a:lnTo>
                  <a:pt x="807099" y="0"/>
                </a:lnTo>
                <a:lnTo>
                  <a:pt x="807099" y="821474"/>
                </a:lnTo>
                <a:lnTo>
                  <a:pt x="0" y="821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2334747" y="7797650"/>
            <a:ext cx="10092108" cy="837170"/>
          </a:xfrm>
          <a:prstGeom prst="rect">
            <a:avLst/>
          </a:prstGeom>
        </p:spPr>
        <p:txBody>
          <a:bodyPr lIns="0" tIns="0" rIns="0" bIns="0" rtlCol="0" anchor="t">
            <a:spAutoFit/>
          </a:bodyPr>
          <a:lstStyle/>
          <a:p>
            <a:pPr marL="0" lvl="1" indent="0" algn="l">
              <a:lnSpc>
                <a:spcPts val="7361"/>
              </a:lnSpc>
              <a:spcBef>
                <a:spcPct val="0"/>
              </a:spcBef>
            </a:pPr>
            <a:r>
              <a:rPr lang="en-US" sz="3680">
                <a:solidFill>
                  <a:srgbClr val="FFFFFF"/>
                </a:solidFill>
                <a:latin typeface="Source Sans Pro"/>
              </a:rPr>
              <a:t>automate this process 🏃‍♂️🏃‍♂️🏃‍♂️</a:t>
            </a:r>
          </a:p>
        </p:txBody>
      </p:sp>
      <p:sp>
        <p:nvSpPr>
          <p:cNvPr id="21" name="TextBox 21"/>
          <p:cNvSpPr txBox="1"/>
          <p:nvPr/>
        </p:nvSpPr>
        <p:spPr>
          <a:xfrm>
            <a:off x="1193347" y="7982095"/>
            <a:ext cx="477805" cy="611155"/>
          </a:xfrm>
          <a:prstGeom prst="rect">
            <a:avLst/>
          </a:prstGeom>
        </p:spPr>
        <p:txBody>
          <a:bodyPr lIns="0" tIns="0" rIns="0" bIns="0" rtlCol="0" anchor="t">
            <a:spAutoFit/>
          </a:bodyPr>
          <a:lstStyle/>
          <a:p>
            <a:pPr algn="ctr">
              <a:lnSpc>
                <a:spcPts val="4953"/>
              </a:lnSpc>
            </a:pPr>
            <a:r>
              <a:rPr lang="en-US" sz="3154">
                <a:solidFill>
                  <a:srgbClr val="D8FD7F"/>
                </a:solidFill>
                <a:latin typeface="Edo"/>
              </a:rPr>
              <a:t>6</a:t>
            </a:r>
          </a:p>
        </p:txBody>
      </p:sp>
      <p:sp>
        <p:nvSpPr>
          <p:cNvPr id="22" name="Freeform 22"/>
          <p:cNvSpPr/>
          <p:nvPr/>
        </p:nvSpPr>
        <p:spPr>
          <a:xfrm>
            <a:off x="2334747" y="1155287"/>
            <a:ext cx="902630" cy="109957"/>
          </a:xfrm>
          <a:custGeom>
            <a:avLst/>
            <a:gdLst/>
            <a:ahLst/>
            <a:cxnLst/>
            <a:rect l="l" t="t" r="r" b="b"/>
            <a:pathLst>
              <a:path w="902630" h="109957">
                <a:moveTo>
                  <a:pt x="0" y="0"/>
                </a:moveTo>
                <a:lnTo>
                  <a:pt x="902630" y="0"/>
                </a:lnTo>
                <a:lnTo>
                  <a:pt x="902630" y="109957"/>
                </a:lnTo>
                <a:lnTo>
                  <a:pt x="0" y="1099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2334747" y="9148343"/>
            <a:ext cx="902630" cy="109957"/>
          </a:xfrm>
          <a:custGeom>
            <a:avLst/>
            <a:gdLst/>
            <a:ahLst/>
            <a:cxnLst/>
            <a:rect l="l" t="t" r="r" b="b"/>
            <a:pathLst>
              <a:path w="902630" h="109957">
                <a:moveTo>
                  <a:pt x="0" y="0"/>
                </a:moveTo>
                <a:lnTo>
                  <a:pt x="902630" y="0"/>
                </a:lnTo>
                <a:lnTo>
                  <a:pt x="902630" y="109957"/>
                </a:lnTo>
                <a:lnTo>
                  <a:pt x="0" y="1099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24"/>
          <p:cNvSpPr/>
          <p:nvPr/>
        </p:nvSpPr>
        <p:spPr>
          <a:xfrm rot="-1270583">
            <a:off x="15320200" y="-268073"/>
            <a:ext cx="3878199" cy="4114800"/>
          </a:xfrm>
          <a:custGeom>
            <a:avLst/>
            <a:gdLst/>
            <a:ahLst/>
            <a:cxnLst/>
            <a:rect l="l" t="t" r="r" b="b"/>
            <a:pathLst>
              <a:path w="3878199" h="4114800">
                <a:moveTo>
                  <a:pt x="0" y="0"/>
                </a:moveTo>
                <a:lnTo>
                  <a:pt x="3878200" y="0"/>
                </a:lnTo>
                <a:lnTo>
                  <a:pt x="38782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10229932" y="0"/>
            <a:ext cx="7756224" cy="13315406"/>
          </a:xfrm>
          <a:custGeom>
            <a:avLst/>
            <a:gdLst/>
            <a:ahLst/>
            <a:cxnLst/>
            <a:rect l="l" t="t" r="r" b="b"/>
            <a:pathLst>
              <a:path w="7756224" h="13315406">
                <a:moveTo>
                  <a:pt x="0" y="0"/>
                </a:moveTo>
                <a:lnTo>
                  <a:pt x="7756224" y="0"/>
                </a:lnTo>
                <a:lnTo>
                  <a:pt x="7756224" y="13315406"/>
                </a:lnTo>
                <a:lnTo>
                  <a:pt x="0" y="1331540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2224904"/>
            <a:ext cx="10173081" cy="4229100"/>
          </a:xfrm>
          <a:prstGeom prst="rect">
            <a:avLst/>
          </a:prstGeom>
        </p:spPr>
        <p:txBody>
          <a:bodyPr lIns="0" tIns="0" rIns="0" bIns="0" rtlCol="0" anchor="t">
            <a:spAutoFit/>
          </a:bodyPr>
          <a:lstStyle/>
          <a:p>
            <a:pPr>
              <a:lnSpc>
                <a:spcPts val="16800"/>
              </a:lnSpc>
            </a:pPr>
            <a:r>
              <a:rPr lang="en-US" sz="12000">
                <a:solidFill>
                  <a:srgbClr val="FEFAF0"/>
                </a:solidFill>
                <a:latin typeface="Bobby Jones"/>
              </a:rPr>
              <a:t>what is embedded ?</a:t>
            </a:r>
          </a:p>
        </p:txBody>
      </p:sp>
      <p:sp>
        <p:nvSpPr>
          <p:cNvPr id="4" name="Freeform 4"/>
          <p:cNvSpPr/>
          <p:nvPr/>
        </p:nvSpPr>
        <p:spPr>
          <a:xfrm flipH="1">
            <a:off x="-632406" y="7320193"/>
            <a:ext cx="7418591" cy="1938107"/>
          </a:xfrm>
          <a:custGeom>
            <a:avLst/>
            <a:gdLst/>
            <a:ahLst/>
            <a:cxnLst/>
            <a:rect l="l" t="t" r="r" b="b"/>
            <a:pathLst>
              <a:path w="7418591" h="1938107">
                <a:moveTo>
                  <a:pt x="7418591" y="0"/>
                </a:moveTo>
                <a:lnTo>
                  <a:pt x="0" y="0"/>
                </a:lnTo>
                <a:lnTo>
                  <a:pt x="0" y="1938107"/>
                </a:lnTo>
                <a:lnTo>
                  <a:pt x="7418591" y="1938107"/>
                </a:lnTo>
                <a:lnTo>
                  <a:pt x="741859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4573789" y="2746173"/>
            <a:ext cx="2754769" cy="3421973"/>
            <a:chOff x="0" y="0"/>
            <a:chExt cx="3673025" cy="4562630"/>
          </a:xfrm>
        </p:grpSpPr>
        <p:grpSp>
          <p:nvGrpSpPr>
            <p:cNvPr id="3" name="Group 3"/>
            <p:cNvGrpSpPr/>
            <p:nvPr/>
          </p:nvGrpSpPr>
          <p:grpSpPr>
            <a:xfrm rot="-5400000">
              <a:off x="261606" y="1151211"/>
              <a:ext cx="4562630" cy="2260208"/>
              <a:chOff x="0" y="0"/>
              <a:chExt cx="653128" cy="323543"/>
            </a:xfrm>
          </p:grpSpPr>
          <p:sp>
            <p:nvSpPr>
              <p:cNvPr id="4" name="Freeform 4"/>
              <p:cNvSpPr/>
              <p:nvPr/>
            </p:nvSpPr>
            <p:spPr>
              <a:xfrm>
                <a:off x="0" y="0"/>
                <a:ext cx="653128"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a:solidFill>
                  <a:srgbClr val="FFFFFF"/>
                </a:solidFill>
              </a:ln>
            </p:spPr>
            <p:txBody>
              <a:bodyPr/>
              <a:lstStyle/>
              <a:p>
                <a:endParaRPr lang="en-US"/>
              </a:p>
            </p:txBody>
          </p:sp>
          <p:sp>
            <p:nvSpPr>
              <p:cNvPr id="5" name="TextBox 5"/>
              <p:cNvSpPr txBox="1"/>
              <p:nvPr/>
            </p:nvSpPr>
            <p:spPr>
              <a:xfrm>
                <a:off x="0" y="-57150"/>
                <a:ext cx="660400" cy="742950"/>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0" y="101600"/>
              <a:ext cx="1526374" cy="4355580"/>
              <a:chOff x="0" y="0"/>
              <a:chExt cx="301506" cy="860362"/>
            </a:xfrm>
          </p:grpSpPr>
          <p:sp>
            <p:nvSpPr>
              <p:cNvPr id="7" name="Freeform 7"/>
              <p:cNvSpPr/>
              <p:nvPr/>
            </p:nvSpPr>
            <p:spPr>
              <a:xfrm>
                <a:off x="0" y="0"/>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191919"/>
              </a:solidFill>
            </p:spPr>
            <p:txBody>
              <a:bodyPr/>
              <a:lstStyle/>
              <a:p>
                <a:endParaRPr lang="en-US"/>
              </a:p>
            </p:txBody>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grpSp>
        <p:nvGrpSpPr>
          <p:cNvPr id="9" name="Group 9"/>
          <p:cNvGrpSpPr/>
          <p:nvPr/>
        </p:nvGrpSpPr>
        <p:grpSpPr>
          <a:xfrm>
            <a:off x="2678862" y="6181591"/>
            <a:ext cx="2653673" cy="3280781"/>
            <a:chOff x="0" y="0"/>
            <a:chExt cx="698910" cy="864074"/>
          </a:xfrm>
        </p:grpSpPr>
        <p:sp>
          <p:nvSpPr>
            <p:cNvPr id="10" name="Freeform 10"/>
            <p:cNvSpPr/>
            <p:nvPr/>
          </p:nvSpPr>
          <p:spPr>
            <a:xfrm>
              <a:off x="0" y="0"/>
              <a:ext cx="698910" cy="864074"/>
            </a:xfrm>
            <a:custGeom>
              <a:avLst/>
              <a:gdLst/>
              <a:ahLst/>
              <a:cxnLst/>
              <a:rect l="l" t="t" r="r" b="b"/>
              <a:pathLst>
                <a:path w="698910" h="864074">
                  <a:moveTo>
                    <a:pt x="0" y="0"/>
                  </a:moveTo>
                  <a:lnTo>
                    <a:pt x="698910" y="0"/>
                  </a:lnTo>
                  <a:lnTo>
                    <a:pt x="698910" y="864074"/>
                  </a:lnTo>
                  <a:lnTo>
                    <a:pt x="0" y="864074"/>
                  </a:lnTo>
                  <a:close/>
                </a:path>
              </a:pathLst>
            </a:custGeom>
            <a:solidFill>
              <a:srgbClr val="191919"/>
            </a:solidFill>
          </p:spPr>
          <p:txBody>
            <a:bodyPr/>
            <a:lstStyle/>
            <a:p>
              <a:endParaRPr lang="en-US"/>
            </a:p>
          </p:txBody>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12" name="AutoShape 12"/>
          <p:cNvSpPr/>
          <p:nvPr/>
        </p:nvSpPr>
        <p:spPr>
          <a:xfrm>
            <a:off x="1028700" y="2746173"/>
            <a:ext cx="14614227" cy="0"/>
          </a:xfrm>
          <a:prstGeom prst="line">
            <a:avLst/>
          </a:prstGeom>
          <a:ln w="76200" cap="flat">
            <a:solidFill>
              <a:srgbClr val="FFFFFF"/>
            </a:solidFill>
            <a:prstDash val="solid"/>
            <a:headEnd type="none" w="sm" len="sm"/>
            <a:tailEnd type="none" w="sm" len="sm"/>
          </a:ln>
        </p:spPr>
        <p:txBody>
          <a:bodyPr/>
          <a:lstStyle/>
          <a:p>
            <a:endParaRPr lang="en-US"/>
          </a:p>
        </p:txBody>
      </p:sp>
      <p:grpSp>
        <p:nvGrpSpPr>
          <p:cNvPr id="13" name="Group 13"/>
          <p:cNvGrpSpPr/>
          <p:nvPr/>
        </p:nvGrpSpPr>
        <p:grpSpPr>
          <a:xfrm>
            <a:off x="1028700" y="6091946"/>
            <a:ext cx="2756361" cy="3421973"/>
            <a:chOff x="0" y="0"/>
            <a:chExt cx="3675148" cy="4562630"/>
          </a:xfrm>
        </p:grpSpPr>
        <p:grpSp>
          <p:nvGrpSpPr>
            <p:cNvPr id="14" name="Group 14"/>
            <p:cNvGrpSpPr/>
            <p:nvPr/>
          </p:nvGrpSpPr>
          <p:grpSpPr>
            <a:xfrm rot="5400000">
              <a:off x="-1151211" y="1151211"/>
              <a:ext cx="4562630" cy="2260208"/>
              <a:chOff x="0" y="0"/>
              <a:chExt cx="653128" cy="323543"/>
            </a:xfrm>
          </p:grpSpPr>
          <p:sp>
            <p:nvSpPr>
              <p:cNvPr id="15" name="Freeform 15"/>
              <p:cNvSpPr/>
              <p:nvPr/>
            </p:nvSpPr>
            <p:spPr>
              <a:xfrm>
                <a:off x="0" y="0"/>
                <a:ext cx="653128"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a:solidFill>
                  <a:srgbClr val="FFFFFF"/>
                </a:solidFill>
              </a:ln>
            </p:spPr>
            <p:txBody>
              <a:bodyPr/>
              <a:lstStyle/>
              <a:p>
                <a:endParaRPr lang="en-US"/>
              </a:p>
            </p:txBody>
          </p:sp>
          <p:sp>
            <p:nvSpPr>
              <p:cNvPr id="16" name="TextBox 16"/>
              <p:cNvSpPr txBox="1"/>
              <p:nvPr/>
            </p:nvSpPr>
            <p:spPr>
              <a:xfrm>
                <a:off x="0" y="-57150"/>
                <a:ext cx="660400" cy="742950"/>
              </a:xfrm>
              <a:prstGeom prst="rect">
                <a:avLst/>
              </a:prstGeom>
            </p:spPr>
            <p:txBody>
              <a:bodyPr lIns="50800" tIns="50800" rIns="50800" bIns="50800" rtlCol="0" anchor="ctr"/>
              <a:lstStyle/>
              <a:p>
                <a:pPr algn="ctr">
                  <a:lnSpc>
                    <a:spcPts val="3299"/>
                  </a:lnSpc>
                </a:pPr>
                <a:endParaRPr/>
              </a:p>
            </p:txBody>
          </p:sp>
        </p:grpSp>
        <p:grpSp>
          <p:nvGrpSpPr>
            <p:cNvPr id="17" name="Group 17"/>
            <p:cNvGrpSpPr/>
            <p:nvPr/>
          </p:nvGrpSpPr>
          <p:grpSpPr>
            <a:xfrm>
              <a:off x="2148775" y="101600"/>
              <a:ext cx="1526374" cy="4355580"/>
              <a:chOff x="0" y="0"/>
              <a:chExt cx="301506" cy="860362"/>
            </a:xfrm>
          </p:grpSpPr>
          <p:sp>
            <p:nvSpPr>
              <p:cNvPr id="18" name="Freeform 18"/>
              <p:cNvSpPr/>
              <p:nvPr/>
            </p:nvSpPr>
            <p:spPr>
              <a:xfrm>
                <a:off x="0" y="0"/>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191919"/>
              </a:solidFill>
            </p:spPr>
            <p:txBody>
              <a:bodyPr/>
              <a:lstStyle/>
              <a:p>
                <a:endParaRPr lang="en-US"/>
              </a:p>
            </p:txBody>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grpSp>
      <p:sp>
        <p:nvSpPr>
          <p:cNvPr id="20" name="AutoShape 20"/>
          <p:cNvSpPr/>
          <p:nvPr/>
        </p:nvSpPr>
        <p:spPr>
          <a:xfrm rot="-11689">
            <a:off x="2720724" y="9413073"/>
            <a:ext cx="14495856" cy="0"/>
          </a:xfrm>
          <a:prstGeom prst="line">
            <a:avLst/>
          </a:prstGeom>
          <a:ln w="76200" cap="flat">
            <a:solidFill>
              <a:srgbClr val="FFFFFF"/>
            </a:solidFill>
            <a:prstDash val="solid"/>
            <a:headEnd type="none" w="sm" len="sm"/>
            <a:tailEnd type="none" w="sm" len="sm"/>
          </a:ln>
        </p:spPr>
        <p:txBody>
          <a:bodyPr/>
          <a:lstStyle/>
          <a:p>
            <a:endParaRPr lang="en-US"/>
          </a:p>
        </p:txBody>
      </p:sp>
      <p:grpSp>
        <p:nvGrpSpPr>
          <p:cNvPr id="21" name="Group 21"/>
          <p:cNvGrpSpPr/>
          <p:nvPr/>
        </p:nvGrpSpPr>
        <p:grpSpPr>
          <a:xfrm>
            <a:off x="0" y="0"/>
            <a:ext cx="16192500" cy="172508"/>
            <a:chOff x="0" y="0"/>
            <a:chExt cx="4264691" cy="45434"/>
          </a:xfrm>
        </p:grpSpPr>
        <p:sp>
          <p:nvSpPr>
            <p:cNvPr id="22" name="Freeform 22"/>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000000">
                <a:alpha val="0"/>
              </a:srgbClr>
            </a:solidFill>
          </p:spPr>
          <p:txBody>
            <a:bodyPr/>
            <a:lstStyle/>
            <a:p>
              <a:endParaRPr lang="en-US"/>
            </a:p>
          </p:txBody>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3299"/>
                </a:lnSpc>
              </a:pPr>
              <a:endParaRPr/>
            </a:p>
          </p:txBody>
        </p:sp>
      </p:grpSp>
      <p:sp>
        <p:nvSpPr>
          <p:cNvPr id="24" name="AutoShape 24"/>
          <p:cNvSpPr/>
          <p:nvPr/>
        </p:nvSpPr>
        <p:spPr>
          <a:xfrm>
            <a:off x="2720636" y="6091946"/>
            <a:ext cx="12922291" cy="0"/>
          </a:xfrm>
          <a:prstGeom prst="line">
            <a:avLst/>
          </a:prstGeom>
          <a:ln w="76200" cap="flat">
            <a:solidFill>
              <a:srgbClr val="FFFFFF"/>
            </a:solidFill>
            <a:prstDash val="solid"/>
            <a:headEnd type="none" w="sm" len="sm"/>
            <a:tailEnd type="none" w="sm" len="sm"/>
          </a:ln>
        </p:spPr>
        <p:txBody>
          <a:bodyPr/>
          <a:lstStyle/>
          <a:p>
            <a:endParaRPr lang="en-US"/>
          </a:p>
        </p:txBody>
      </p:sp>
      <p:sp>
        <p:nvSpPr>
          <p:cNvPr id="25" name="AutoShape 25"/>
          <p:cNvSpPr/>
          <p:nvPr/>
        </p:nvSpPr>
        <p:spPr>
          <a:xfrm>
            <a:off x="3823161" y="2784273"/>
            <a:ext cx="0" cy="830763"/>
          </a:xfrm>
          <a:prstGeom prst="line">
            <a:avLst/>
          </a:prstGeom>
          <a:ln w="76200" cap="flat">
            <a:solidFill>
              <a:srgbClr val="FFFFFF"/>
            </a:solidFill>
            <a:prstDash val="solid"/>
            <a:headEnd type="none" w="sm" len="sm"/>
            <a:tailEnd type="oval" w="lg" len="lg"/>
          </a:ln>
        </p:spPr>
        <p:txBody>
          <a:bodyPr/>
          <a:lstStyle/>
          <a:p>
            <a:endParaRPr lang="en-US"/>
          </a:p>
        </p:txBody>
      </p:sp>
      <p:sp>
        <p:nvSpPr>
          <p:cNvPr id="26" name="AutoShape 26"/>
          <p:cNvSpPr/>
          <p:nvPr/>
        </p:nvSpPr>
        <p:spPr>
          <a:xfrm>
            <a:off x="8932016" y="2784273"/>
            <a:ext cx="0" cy="830763"/>
          </a:xfrm>
          <a:prstGeom prst="line">
            <a:avLst/>
          </a:prstGeom>
          <a:ln w="76200" cap="flat">
            <a:solidFill>
              <a:srgbClr val="FFFFFF"/>
            </a:solidFill>
            <a:prstDash val="solid"/>
            <a:headEnd type="none" w="sm" len="sm"/>
            <a:tailEnd type="oval" w="lg" len="lg"/>
          </a:ln>
        </p:spPr>
        <p:txBody>
          <a:bodyPr/>
          <a:lstStyle/>
          <a:p>
            <a:endParaRPr lang="en-US"/>
          </a:p>
        </p:txBody>
      </p:sp>
      <p:sp>
        <p:nvSpPr>
          <p:cNvPr id="27" name="AutoShape 27"/>
          <p:cNvSpPr/>
          <p:nvPr/>
        </p:nvSpPr>
        <p:spPr>
          <a:xfrm>
            <a:off x="14069446" y="2868723"/>
            <a:ext cx="0" cy="830763"/>
          </a:xfrm>
          <a:prstGeom prst="line">
            <a:avLst/>
          </a:prstGeom>
          <a:ln w="76200" cap="flat">
            <a:solidFill>
              <a:srgbClr val="FFFFFF"/>
            </a:solidFill>
            <a:prstDash val="solid"/>
            <a:headEnd type="none" w="sm" len="sm"/>
            <a:tailEnd type="oval" w="lg" len="lg"/>
          </a:ln>
        </p:spPr>
        <p:txBody>
          <a:bodyPr/>
          <a:lstStyle/>
          <a:p>
            <a:endParaRPr lang="en-US"/>
          </a:p>
        </p:txBody>
      </p:sp>
      <p:sp>
        <p:nvSpPr>
          <p:cNvPr id="28" name="AutoShape 28"/>
          <p:cNvSpPr/>
          <p:nvPr/>
        </p:nvSpPr>
        <p:spPr>
          <a:xfrm>
            <a:off x="3823161" y="6143491"/>
            <a:ext cx="0" cy="830763"/>
          </a:xfrm>
          <a:prstGeom prst="line">
            <a:avLst/>
          </a:prstGeom>
          <a:ln w="76200" cap="flat">
            <a:solidFill>
              <a:srgbClr val="FFFFFF"/>
            </a:solidFill>
            <a:prstDash val="solid"/>
            <a:headEnd type="none" w="sm" len="sm"/>
            <a:tailEnd type="oval" w="lg" len="lg"/>
          </a:ln>
        </p:spPr>
        <p:txBody>
          <a:bodyPr/>
          <a:lstStyle/>
          <a:p>
            <a:endParaRPr lang="en-US"/>
          </a:p>
        </p:txBody>
      </p:sp>
      <p:sp>
        <p:nvSpPr>
          <p:cNvPr id="29" name="AutoShape 29"/>
          <p:cNvSpPr/>
          <p:nvPr/>
        </p:nvSpPr>
        <p:spPr>
          <a:xfrm>
            <a:off x="8932016" y="6143491"/>
            <a:ext cx="0" cy="830763"/>
          </a:xfrm>
          <a:prstGeom prst="line">
            <a:avLst/>
          </a:prstGeom>
          <a:ln w="76200" cap="flat">
            <a:solidFill>
              <a:srgbClr val="FFFFFF"/>
            </a:solidFill>
            <a:prstDash val="solid"/>
            <a:headEnd type="none" w="sm" len="sm"/>
            <a:tailEnd type="oval" w="lg" len="lg"/>
          </a:ln>
        </p:spPr>
        <p:txBody>
          <a:bodyPr/>
          <a:lstStyle/>
          <a:p>
            <a:endParaRPr lang="en-US"/>
          </a:p>
        </p:txBody>
      </p:sp>
      <p:sp>
        <p:nvSpPr>
          <p:cNvPr id="30" name="AutoShape 30"/>
          <p:cNvSpPr/>
          <p:nvPr/>
        </p:nvSpPr>
        <p:spPr>
          <a:xfrm>
            <a:off x="14069446" y="6130046"/>
            <a:ext cx="0" cy="830763"/>
          </a:xfrm>
          <a:prstGeom prst="line">
            <a:avLst/>
          </a:prstGeom>
          <a:ln w="76200" cap="flat">
            <a:solidFill>
              <a:srgbClr val="FFFFFF"/>
            </a:solidFill>
            <a:prstDash val="solid"/>
            <a:headEnd type="none" w="sm" len="sm"/>
            <a:tailEnd type="oval" w="lg" len="lg"/>
          </a:ln>
        </p:spPr>
        <p:txBody>
          <a:bodyPr/>
          <a:lstStyle/>
          <a:p>
            <a:endParaRPr lang="en-US"/>
          </a:p>
        </p:txBody>
      </p:sp>
      <p:grpSp>
        <p:nvGrpSpPr>
          <p:cNvPr id="31" name="Group 31"/>
          <p:cNvGrpSpPr/>
          <p:nvPr/>
        </p:nvGrpSpPr>
        <p:grpSpPr>
          <a:xfrm>
            <a:off x="2211580" y="3922184"/>
            <a:ext cx="3146962" cy="969010"/>
            <a:chOff x="0" y="0"/>
            <a:chExt cx="4195949" cy="1292013"/>
          </a:xfrm>
        </p:grpSpPr>
        <p:sp>
          <p:nvSpPr>
            <p:cNvPr id="32" name="TextBox 32"/>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D8FD7F"/>
                  </a:solidFill>
                  <a:latin typeface="Aileron Bold"/>
                </a:rPr>
                <a:t>WEEK 1</a:t>
              </a:r>
            </a:p>
          </p:txBody>
        </p:sp>
        <p:sp>
          <p:nvSpPr>
            <p:cNvPr id="33" name="TextBox 33"/>
            <p:cNvSpPr txBox="1"/>
            <p:nvPr/>
          </p:nvSpPr>
          <p:spPr>
            <a:xfrm>
              <a:off x="0" y="800523"/>
              <a:ext cx="4195949"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Introduction</a:t>
              </a:r>
            </a:p>
          </p:txBody>
        </p:sp>
      </p:grpSp>
      <p:grpSp>
        <p:nvGrpSpPr>
          <p:cNvPr id="34" name="Group 34"/>
          <p:cNvGrpSpPr/>
          <p:nvPr/>
        </p:nvGrpSpPr>
        <p:grpSpPr>
          <a:xfrm>
            <a:off x="7320435" y="3922184"/>
            <a:ext cx="3146962" cy="969010"/>
            <a:chOff x="0" y="0"/>
            <a:chExt cx="4195949" cy="1292013"/>
          </a:xfrm>
        </p:grpSpPr>
        <p:sp>
          <p:nvSpPr>
            <p:cNvPr id="35" name="TextBox 35"/>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D8FD7F"/>
                  </a:solidFill>
                  <a:latin typeface="Aileron"/>
                </a:rPr>
                <a:t>WEEK 2</a:t>
              </a:r>
            </a:p>
          </p:txBody>
        </p:sp>
        <p:sp>
          <p:nvSpPr>
            <p:cNvPr id="36" name="TextBox 36"/>
            <p:cNvSpPr txBox="1"/>
            <p:nvPr/>
          </p:nvSpPr>
          <p:spPr>
            <a:xfrm>
              <a:off x="0" y="800523"/>
              <a:ext cx="4195949"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Logic</a:t>
              </a:r>
            </a:p>
          </p:txBody>
        </p:sp>
      </p:grpSp>
      <p:grpSp>
        <p:nvGrpSpPr>
          <p:cNvPr id="37" name="Group 37"/>
          <p:cNvGrpSpPr/>
          <p:nvPr/>
        </p:nvGrpSpPr>
        <p:grpSpPr>
          <a:xfrm>
            <a:off x="12429291" y="4006634"/>
            <a:ext cx="3280312" cy="969010"/>
            <a:chOff x="0" y="0"/>
            <a:chExt cx="4373749" cy="1292013"/>
          </a:xfrm>
        </p:grpSpPr>
        <p:sp>
          <p:nvSpPr>
            <p:cNvPr id="38" name="TextBox 38"/>
            <p:cNvSpPr txBox="1"/>
            <p:nvPr/>
          </p:nvSpPr>
          <p:spPr>
            <a:xfrm>
              <a:off x="0" y="-28575"/>
              <a:ext cx="4373749" cy="672888"/>
            </a:xfrm>
            <a:prstGeom prst="rect">
              <a:avLst/>
            </a:prstGeom>
          </p:spPr>
          <p:txBody>
            <a:bodyPr lIns="0" tIns="0" rIns="0" bIns="0" rtlCol="0" anchor="t">
              <a:spAutoFit/>
            </a:bodyPr>
            <a:lstStyle/>
            <a:p>
              <a:pPr algn="ctr">
                <a:lnSpc>
                  <a:spcPts val="4160"/>
                </a:lnSpc>
              </a:pPr>
              <a:r>
                <a:rPr lang="en-US" sz="3200" spc="160">
                  <a:solidFill>
                    <a:srgbClr val="D8FD7F"/>
                  </a:solidFill>
                  <a:latin typeface="Aileron"/>
                </a:rPr>
                <a:t>WEEK 3</a:t>
              </a:r>
            </a:p>
          </p:txBody>
        </p:sp>
        <p:sp>
          <p:nvSpPr>
            <p:cNvPr id="39" name="TextBox 39"/>
            <p:cNvSpPr txBox="1"/>
            <p:nvPr/>
          </p:nvSpPr>
          <p:spPr>
            <a:xfrm>
              <a:off x="0" y="800523"/>
              <a:ext cx="4373749"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C</a:t>
              </a:r>
            </a:p>
          </p:txBody>
        </p:sp>
      </p:grpSp>
      <p:grpSp>
        <p:nvGrpSpPr>
          <p:cNvPr id="40" name="Group 40"/>
          <p:cNvGrpSpPr/>
          <p:nvPr/>
        </p:nvGrpSpPr>
        <p:grpSpPr>
          <a:xfrm>
            <a:off x="2249680" y="7281402"/>
            <a:ext cx="3146962" cy="969010"/>
            <a:chOff x="0" y="0"/>
            <a:chExt cx="4195949" cy="1292013"/>
          </a:xfrm>
        </p:grpSpPr>
        <p:sp>
          <p:nvSpPr>
            <p:cNvPr id="41" name="TextBox 41"/>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D8FD7F"/>
                  </a:solidFill>
                  <a:latin typeface="Aileron"/>
                </a:rPr>
                <a:t>WEEK 4</a:t>
              </a:r>
            </a:p>
          </p:txBody>
        </p:sp>
        <p:sp>
          <p:nvSpPr>
            <p:cNvPr id="42" name="TextBox 42"/>
            <p:cNvSpPr txBox="1"/>
            <p:nvPr/>
          </p:nvSpPr>
          <p:spPr>
            <a:xfrm>
              <a:off x="0" y="800523"/>
              <a:ext cx="4195949"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Arduino</a:t>
              </a:r>
            </a:p>
          </p:txBody>
        </p:sp>
      </p:grpSp>
      <p:grpSp>
        <p:nvGrpSpPr>
          <p:cNvPr id="43" name="Group 43"/>
          <p:cNvGrpSpPr/>
          <p:nvPr/>
        </p:nvGrpSpPr>
        <p:grpSpPr>
          <a:xfrm>
            <a:off x="7358535" y="7412439"/>
            <a:ext cx="3146962" cy="969010"/>
            <a:chOff x="0" y="0"/>
            <a:chExt cx="4195949" cy="1292013"/>
          </a:xfrm>
        </p:grpSpPr>
        <p:sp>
          <p:nvSpPr>
            <p:cNvPr id="44" name="TextBox 44"/>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D8FD7F"/>
                  </a:solidFill>
                  <a:latin typeface="Aileron"/>
                </a:rPr>
                <a:t>WEEK 5</a:t>
              </a:r>
            </a:p>
          </p:txBody>
        </p:sp>
        <p:sp>
          <p:nvSpPr>
            <p:cNvPr id="45" name="TextBox 45"/>
            <p:cNvSpPr txBox="1"/>
            <p:nvPr/>
          </p:nvSpPr>
          <p:spPr>
            <a:xfrm>
              <a:off x="0" y="800523"/>
              <a:ext cx="4195949"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Computer architecture</a:t>
              </a:r>
            </a:p>
          </p:txBody>
        </p:sp>
      </p:grpSp>
      <p:grpSp>
        <p:nvGrpSpPr>
          <p:cNvPr id="46" name="Group 46"/>
          <p:cNvGrpSpPr/>
          <p:nvPr/>
        </p:nvGrpSpPr>
        <p:grpSpPr>
          <a:xfrm>
            <a:off x="12495966" y="7398994"/>
            <a:ext cx="3146962" cy="969010"/>
            <a:chOff x="0" y="0"/>
            <a:chExt cx="4195949" cy="1292013"/>
          </a:xfrm>
        </p:grpSpPr>
        <p:sp>
          <p:nvSpPr>
            <p:cNvPr id="47" name="TextBox 47"/>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D8FD7F"/>
                  </a:solidFill>
                  <a:latin typeface="Aileron"/>
                </a:rPr>
                <a:t>WEEK 6</a:t>
              </a:r>
            </a:p>
          </p:txBody>
        </p:sp>
        <p:sp>
          <p:nvSpPr>
            <p:cNvPr id="48" name="TextBox 48"/>
            <p:cNvSpPr txBox="1"/>
            <p:nvPr/>
          </p:nvSpPr>
          <p:spPr>
            <a:xfrm>
              <a:off x="0" y="800523"/>
              <a:ext cx="4195949"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rPr>
                <a:t>Pointers</a:t>
              </a:r>
            </a:p>
          </p:txBody>
        </p:sp>
      </p:grpSp>
      <p:grpSp>
        <p:nvGrpSpPr>
          <p:cNvPr id="49" name="Group 49"/>
          <p:cNvGrpSpPr/>
          <p:nvPr/>
        </p:nvGrpSpPr>
        <p:grpSpPr>
          <a:xfrm>
            <a:off x="1028700" y="944038"/>
            <a:ext cx="12246346" cy="1030605"/>
            <a:chOff x="0" y="0"/>
            <a:chExt cx="16328461" cy="1374140"/>
          </a:xfrm>
        </p:grpSpPr>
        <p:sp>
          <p:nvSpPr>
            <p:cNvPr id="50" name="TextBox 50"/>
            <p:cNvSpPr txBox="1"/>
            <p:nvPr/>
          </p:nvSpPr>
          <p:spPr>
            <a:xfrm>
              <a:off x="0" y="-38100"/>
              <a:ext cx="16328461" cy="764540"/>
            </a:xfrm>
            <a:prstGeom prst="rect">
              <a:avLst/>
            </a:prstGeom>
          </p:spPr>
          <p:txBody>
            <a:bodyPr lIns="0" tIns="0" rIns="0" bIns="0" rtlCol="0" anchor="t">
              <a:spAutoFit/>
            </a:bodyPr>
            <a:lstStyle/>
            <a:p>
              <a:pPr>
                <a:lnSpc>
                  <a:spcPts val="4680"/>
                </a:lnSpc>
              </a:pPr>
              <a:r>
                <a:rPr lang="en-US" sz="3600" spc="107">
                  <a:solidFill>
                    <a:srgbClr val="D8FD7F"/>
                  </a:solidFill>
                  <a:latin typeface="Aileron Heavy"/>
                </a:rPr>
                <a:t>Road Map</a:t>
              </a:r>
            </a:p>
          </p:txBody>
        </p:sp>
        <p:sp>
          <p:nvSpPr>
            <p:cNvPr id="51" name="TextBox 51"/>
            <p:cNvSpPr txBox="1"/>
            <p:nvPr/>
          </p:nvSpPr>
          <p:spPr>
            <a:xfrm>
              <a:off x="0" y="882650"/>
              <a:ext cx="16328461" cy="491490"/>
            </a:xfrm>
            <a:prstGeom prst="rect">
              <a:avLst/>
            </a:prstGeom>
          </p:spPr>
          <p:txBody>
            <a:bodyPr lIns="0" tIns="0" rIns="0" bIns="0" rtlCol="0" anchor="t">
              <a:spAutoFit/>
            </a:bodyPr>
            <a:lstStyle/>
            <a:p>
              <a:pPr>
                <a:lnSpc>
                  <a:spcPts val="3299"/>
                </a:lnSpc>
              </a:pPr>
              <a:endParaRPr/>
            </a:p>
          </p:txBody>
        </p:sp>
      </p:grpSp>
      <p:sp>
        <p:nvSpPr>
          <p:cNvPr id="52" name="Freeform 52"/>
          <p:cNvSpPr/>
          <p:nvPr/>
        </p:nvSpPr>
        <p:spPr>
          <a:xfrm>
            <a:off x="15741185" y="9896532"/>
            <a:ext cx="902630" cy="109957"/>
          </a:xfrm>
          <a:custGeom>
            <a:avLst/>
            <a:gdLst/>
            <a:ahLst/>
            <a:cxnLst/>
            <a:rect l="l" t="t" r="r" b="b"/>
            <a:pathLst>
              <a:path w="902630" h="109957">
                <a:moveTo>
                  <a:pt x="0" y="0"/>
                </a:moveTo>
                <a:lnTo>
                  <a:pt x="902630" y="0"/>
                </a:lnTo>
                <a:lnTo>
                  <a:pt x="902630" y="109957"/>
                </a:lnTo>
                <a:lnTo>
                  <a:pt x="0" y="1099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3" name="Freeform 53"/>
          <p:cNvSpPr/>
          <p:nvPr/>
        </p:nvSpPr>
        <p:spPr>
          <a:xfrm>
            <a:off x="16877244" y="9896532"/>
            <a:ext cx="902630" cy="109957"/>
          </a:xfrm>
          <a:custGeom>
            <a:avLst/>
            <a:gdLst/>
            <a:ahLst/>
            <a:cxnLst/>
            <a:rect l="l" t="t" r="r" b="b"/>
            <a:pathLst>
              <a:path w="902630" h="109957">
                <a:moveTo>
                  <a:pt x="0" y="0"/>
                </a:moveTo>
                <a:lnTo>
                  <a:pt x="902629" y="0"/>
                </a:lnTo>
                <a:lnTo>
                  <a:pt x="902629" y="109957"/>
                </a:lnTo>
                <a:lnTo>
                  <a:pt x="0" y="1099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4" name="Freeform 54"/>
          <p:cNvSpPr/>
          <p:nvPr/>
        </p:nvSpPr>
        <p:spPr>
          <a:xfrm>
            <a:off x="15741185" y="889055"/>
            <a:ext cx="902630" cy="109957"/>
          </a:xfrm>
          <a:custGeom>
            <a:avLst/>
            <a:gdLst/>
            <a:ahLst/>
            <a:cxnLst/>
            <a:rect l="l" t="t" r="r" b="b"/>
            <a:pathLst>
              <a:path w="902630" h="109957">
                <a:moveTo>
                  <a:pt x="0" y="0"/>
                </a:moveTo>
                <a:lnTo>
                  <a:pt x="902630" y="0"/>
                </a:lnTo>
                <a:lnTo>
                  <a:pt x="902630" y="109956"/>
                </a:lnTo>
                <a:lnTo>
                  <a:pt x="0" y="109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5" name="Freeform 55"/>
          <p:cNvSpPr/>
          <p:nvPr/>
        </p:nvSpPr>
        <p:spPr>
          <a:xfrm>
            <a:off x="16877244" y="889055"/>
            <a:ext cx="902630" cy="109957"/>
          </a:xfrm>
          <a:custGeom>
            <a:avLst/>
            <a:gdLst/>
            <a:ahLst/>
            <a:cxnLst/>
            <a:rect l="l" t="t" r="r" b="b"/>
            <a:pathLst>
              <a:path w="902630" h="109957">
                <a:moveTo>
                  <a:pt x="0" y="0"/>
                </a:moveTo>
                <a:lnTo>
                  <a:pt x="902629" y="0"/>
                </a:lnTo>
                <a:lnTo>
                  <a:pt x="902629" y="109956"/>
                </a:lnTo>
                <a:lnTo>
                  <a:pt x="0" y="109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5388418" y="2139034"/>
            <a:ext cx="7511164" cy="6008932"/>
          </a:xfrm>
          <a:custGeom>
            <a:avLst/>
            <a:gdLst/>
            <a:ahLst/>
            <a:cxnLst/>
            <a:rect l="l" t="t" r="r" b="b"/>
            <a:pathLst>
              <a:path w="7511164" h="6008932">
                <a:moveTo>
                  <a:pt x="0" y="0"/>
                </a:moveTo>
                <a:lnTo>
                  <a:pt x="7511164" y="0"/>
                </a:lnTo>
                <a:lnTo>
                  <a:pt x="7511164" y="6008932"/>
                </a:lnTo>
                <a:lnTo>
                  <a:pt x="0" y="6008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1155287"/>
            <a:ext cx="902630" cy="109957"/>
          </a:xfrm>
          <a:custGeom>
            <a:avLst/>
            <a:gdLst/>
            <a:ahLst/>
            <a:cxnLst/>
            <a:rect l="l" t="t" r="r" b="b"/>
            <a:pathLst>
              <a:path w="902630" h="109957">
                <a:moveTo>
                  <a:pt x="0" y="0"/>
                </a:moveTo>
                <a:lnTo>
                  <a:pt x="902630" y="0"/>
                </a:lnTo>
                <a:lnTo>
                  <a:pt x="902630" y="109957"/>
                </a:lnTo>
                <a:lnTo>
                  <a:pt x="0" y="1099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8700" y="9148343"/>
            <a:ext cx="902630" cy="109957"/>
          </a:xfrm>
          <a:custGeom>
            <a:avLst/>
            <a:gdLst/>
            <a:ahLst/>
            <a:cxnLst/>
            <a:rect l="l" t="t" r="r" b="b"/>
            <a:pathLst>
              <a:path w="902630" h="109957">
                <a:moveTo>
                  <a:pt x="0" y="0"/>
                </a:moveTo>
                <a:lnTo>
                  <a:pt x="902630" y="0"/>
                </a:lnTo>
                <a:lnTo>
                  <a:pt x="902630" y="109957"/>
                </a:lnTo>
                <a:lnTo>
                  <a:pt x="0" y="1099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800000">
            <a:off x="14419277" y="-687272"/>
            <a:ext cx="5680045" cy="3905031"/>
          </a:xfrm>
          <a:custGeom>
            <a:avLst/>
            <a:gdLst/>
            <a:ahLst/>
            <a:cxnLst/>
            <a:rect l="l" t="t" r="r" b="b"/>
            <a:pathLst>
              <a:path w="5680045" h="3905031">
                <a:moveTo>
                  <a:pt x="0" y="0"/>
                </a:moveTo>
                <a:lnTo>
                  <a:pt x="5680046" y="0"/>
                </a:lnTo>
                <a:lnTo>
                  <a:pt x="5680046" y="3905031"/>
                </a:lnTo>
                <a:lnTo>
                  <a:pt x="0" y="39050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6149084" y="4519777"/>
            <a:ext cx="5989831" cy="1476046"/>
          </a:xfrm>
          <a:prstGeom prst="rect">
            <a:avLst/>
          </a:prstGeom>
        </p:spPr>
        <p:txBody>
          <a:bodyPr lIns="0" tIns="0" rIns="0" bIns="0" rtlCol="0" anchor="t">
            <a:spAutoFit/>
          </a:bodyPr>
          <a:lstStyle/>
          <a:p>
            <a:pPr marL="0" lvl="0" indent="0" algn="l">
              <a:lnSpc>
                <a:spcPts val="10565"/>
              </a:lnSpc>
            </a:pPr>
            <a:r>
              <a:rPr lang="en-US" sz="11240">
                <a:solidFill>
                  <a:srgbClr val="FFFFFF"/>
                </a:solidFill>
                <a:latin typeface="Edo"/>
              </a:rPr>
              <a:t>TYPING ⚠</a:t>
            </a:r>
          </a:p>
        </p:txBody>
      </p:sp>
      <p:sp>
        <p:nvSpPr>
          <p:cNvPr id="7" name="Freeform 7"/>
          <p:cNvSpPr/>
          <p:nvPr/>
        </p:nvSpPr>
        <p:spPr>
          <a:xfrm rot="6829267">
            <a:off x="15676171" y="7998475"/>
            <a:ext cx="3715300" cy="2519649"/>
          </a:xfrm>
          <a:custGeom>
            <a:avLst/>
            <a:gdLst/>
            <a:ahLst/>
            <a:cxnLst/>
            <a:rect l="l" t="t" r="r" b="b"/>
            <a:pathLst>
              <a:path w="3715300" h="2519649">
                <a:moveTo>
                  <a:pt x="0" y="0"/>
                </a:moveTo>
                <a:lnTo>
                  <a:pt x="3715300" y="0"/>
                </a:lnTo>
                <a:lnTo>
                  <a:pt x="3715300" y="2519650"/>
                </a:lnTo>
                <a:lnTo>
                  <a:pt x="0" y="25196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a:off x="1028700" y="2219953"/>
            <a:ext cx="655147" cy="666817"/>
          </a:xfrm>
          <a:custGeom>
            <a:avLst/>
            <a:gdLst/>
            <a:ahLst/>
            <a:cxnLst/>
            <a:rect l="l" t="t" r="r" b="b"/>
            <a:pathLst>
              <a:path w="655147" h="666817">
                <a:moveTo>
                  <a:pt x="0" y="0"/>
                </a:moveTo>
                <a:lnTo>
                  <a:pt x="655147" y="0"/>
                </a:lnTo>
                <a:lnTo>
                  <a:pt x="655147" y="666817"/>
                </a:lnTo>
                <a:lnTo>
                  <a:pt x="0" y="6668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3104370"/>
            <a:ext cx="655147" cy="666817"/>
          </a:xfrm>
          <a:custGeom>
            <a:avLst/>
            <a:gdLst/>
            <a:ahLst/>
            <a:cxnLst/>
            <a:rect l="l" t="t" r="r" b="b"/>
            <a:pathLst>
              <a:path w="655147" h="666817">
                <a:moveTo>
                  <a:pt x="0" y="0"/>
                </a:moveTo>
                <a:lnTo>
                  <a:pt x="655147" y="0"/>
                </a:lnTo>
                <a:lnTo>
                  <a:pt x="655147" y="666817"/>
                </a:lnTo>
                <a:lnTo>
                  <a:pt x="0" y="6668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28700" y="3988787"/>
            <a:ext cx="655147" cy="666817"/>
          </a:xfrm>
          <a:custGeom>
            <a:avLst/>
            <a:gdLst/>
            <a:ahLst/>
            <a:cxnLst/>
            <a:rect l="l" t="t" r="r" b="b"/>
            <a:pathLst>
              <a:path w="655147" h="666817">
                <a:moveTo>
                  <a:pt x="0" y="0"/>
                </a:moveTo>
                <a:lnTo>
                  <a:pt x="655147" y="0"/>
                </a:lnTo>
                <a:lnTo>
                  <a:pt x="655147" y="666816"/>
                </a:lnTo>
                <a:lnTo>
                  <a:pt x="0" y="666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28700" y="4873204"/>
            <a:ext cx="655147" cy="666817"/>
          </a:xfrm>
          <a:custGeom>
            <a:avLst/>
            <a:gdLst/>
            <a:ahLst/>
            <a:cxnLst/>
            <a:rect l="l" t="t" r="r" b="b"/>
            <a:pathLst>
              <a:path w="655147" h="666817">
                <a:moveTo>
                  <a:pt x="0" y="0"/>
                </a:moveTo>
                <a:lnTo>
                  <a:pt x="655147" y="0"/>
                </a:lnTo>
                <a:lnTo>
                  <a:pt x="655147" y="666816"/>
                </a:lnTo>
                <a:lnTo>
                  <a:pt x="0" y="666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28700" y="5757620"/>
            <a:ext cx="655147" cy="666817"/>
          </a:xfrm>
          <a:custGeom>
            <a:avLst/>
            <a:gdLst/>
            <a:ahLst/>
            <a:cxnLst/>
            <a:rect l="l" t="t" r="r" b="b"/>
            <a:pathLst>
              <a:path w="655147" h="666817">
                <a:moveTo>
                  <a:pt x="0" y="0"/>
                </a:moveTo>
                <a:lnTo>
                  <a:pt x="655147" y="0"/>
                </a:lnTo>
                <a:lnTo>
                  <a:pt x="655147" y="666817"/>
                </a:lnTo>
                <a:lnTo>
                  <a:pt x="0" y="6668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5755045" y="462433"/>
            <a:ext cx="6435962" cy="1499579"/>
          </a:xfrm>
          <a:custGeom>
            <a:avLst/>
            <a:gdLst/>
            <a:ahLst/>
            <a:cxnLst/>
            <a:rect l="l" t="t" r="r" b="b"/>
            <a:pathLst>
              <a:path w="6435962" h="1499579">
                <a:moveTo>
                  <a:pt x="0" y="0"/>
                </a:moveTo>
                <a:lnTo>
                  <a:pt x="6435962" y="0"/>
                </a:lnTo>
                <a:lnTo>
                  <a:pt x="6435962" y="1499579"/>
                </a:lnTo>
                <a:lnTo>
                  <a:pt x="0" y="14995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2088859" y="2079005"/>
            <a:ext cx="9517829" cy="674411"/>
          </a:xfrm>
          <a:prstGeom prst="rect">
            <a:avLst/>
          </a:prstGeom>
        </p:spPr>
        <p:txBody>
          <a:bodyPr lIns="0" tIns="0" rIns="0" bIns="0" rtlCol="0" anchor="t">
            <a:spAutoFit/>
          </a:bodyPr>
          <a:lstStyle/>
          <a:p>
            <a:pPr algn="l">
              <a:lnSpc>
                <a:spcPts val="5975"/>
              </a:lnSpc>
            </a:pPr>
            <a:r>
              <a:rPr lang="en-US" sz="2987">
                <a:solidFill>
                  <a:srgbClr val="FFFFFF"/>
                </a:solidFill>
                <a:latin typeface="Source Sans Pro"/>
              </a:rPr>
              <a:t>what is meaning of Programming ?</a:t>
            </a:r>
          </a:p>
        </p:txBody>
      </p:sp>
      <p:sp>
        <p:nvSpPr>
          <p:cNvPr id="9" name="TextBox 9"/>
          <p:cNvSpPr txBox="1"/>
          <p:nvPr/>
        </p:nvSpPr>
        <p:spPr>
          <a:xfrm>
            <a:off x="1162349" y="2254662"/>
            <a:ext cx="387849" cy="492624"/>
          </a:xfrm>
          <a:prstGeom prst="rect">
            <a:avLst/>
          </a:prstGeom>
        </p:spPr>
        <p:txBody>
          <a:bodyPr lIns="0" tIns="0" rIns="0" bIns="0" rtlCol="0" anchor="t">
            <a:spAutoFit/>
          </a:bodyPr>
          <a:lstStyle/>
          <a:p>
            <a:pPr algn="ctr">
              <a:lnSpc>
                <a:spcPts val="4020"/>
              </a:lnSpc>
            </a:pPr>
            <a:r>
              <a:rPr lang="en-US" sz="2560">
                <a:solidFill>
                  <a:srgbClr val="D8FD7F"/>
                </a:solidFill>
                <a:latin typeface="Edo"/>
              </a:rPr>
              <a:t>1</a:t>
            </a:r>
          </a:p>
        </p:txBody>
      </p:sp>
      <p:sp>
        <p:nvSpPr>
          <p:cNvPr id="10" name="TextBox 10"/>
          <p:cNvSpPr txBox="1"/>
          <p:nvPr/>
        </p:nvSpPr>
        <p:spPr>
          <a:xfrm>
            <a:off x="2088859" y="2991035"/>
            <a:ext cx="8000633" cy="674411"/>
          </a:xfrm>
          <a:prstGeom prst="rect">
            <a:avLst/>
          </a:prstGeom>
        </p:spPr>
        <p:txBody>
          <a:bodyPr lIns="0" tIns="0" rIns="0" bIns="0" rtlCol="0" anchor="t">
            <a:spAutoFit/>
          </a:bodyPr>
          <a:lstStyle/>
          <a:p>
            <a:pPr marL="0" lvl="1" indent="0" algn="l">
              <a:lnSpc>
                <a:spcPts val="5975"/>
              </a:lnSpc>
              <a:spcBef>
                <a:spcPct val="0"/>
              </a:spcBef>
            </a:pPr>
            <a:r>
              <a:rPr lang="en-US" sz="2987">
                <a:solidFill>
                  <a:srgbClr val="FFFFFF"/>
                </a:solidFill>
                <a:latin typeface="Source Sans Pro"/>
              </a:rPr>
              <a:t>Difference between Programming and coding ?</a:t>
            </a:r>
          </a:p>
        </p:txBody>
      </p:sp>
      <p:sp>
        <p:nvSpPr>
          <p:cNvPr id="11" name="TextBox 11"/>
          <p:cNvSpPr txBox="1"/>
          <p:nvPr/>
        </p:nvSpPr>
        <p:spPr>
          <a:xfrm>
            <a:off x="2088859" y="4815095"/>
            <a:ext cx="10773934" cy="674411"/>
          </a:xfrm>
          <a:prstGeom prst="rect">
            <a:avLst/>
          </a:prstGeom>
        </p:spPr>
        <p:txBody>
          <a:bodyPr lIns="0" tIns="0" rIns="0" bIns="0" rtlCol="0" anchor="t">
            <a:spAutoFit/>
          </a:bodyPr>
          <a:lstStyle/>
          <a:p>
            <a:pPr marL="0" lvl="1" indent="0" algn="l">
              <a:lnSpc>
                <a:spcPts val="5975"/>
              </a:lnSpc>
              <a:spcBef>
                <a:spcPct val="0"/>
              </a:spcBef>
            </a:pPr>
            <a:r>
              <a:rPr lang="en-US" sz="2987">
                <a:solidFill>
                  <a:srgbClr val="FFFFFF"/>
                </a:solidFill>
                <a:latin typeface="Source Sans Pro"/>
              </a:rPr>
              <a:t>Difference between (IDE - code editor- text editor)</a:t>
            </a:r>
          </a:p>
        </p:txBody>
      </p:sp>
      <p:sp>
        <p:nvSpPr>
          <p:cNvPr id="12" name="TextBox 12"/>
          <p:cNvSpPr txBox="1"/>
          <p:nvPr/>
        </p:nvSpPr>
        <p:spPr>
          <a:xfrm>
            <a:off x="2088859" y="3903065"/>
            <a:ext cx="9413202" cy="674411"/>
          </a:xfrm>
          <a:prstGeom prst="rect">
            <a:avLst/>
          </a:prstGeom>
        </p:spPr>
        <p:txBody>
          <a:bodyPr lIns="0" tIns="0" rIns="0" bIns="0" rtlCol="0" anchor="t">
            <a:spAutoFit/>
          </a:bodyPr>
          <a:lstStyle/>
          <a:p>
            <a:pPr marL="0" lvl="1" indent="0" algn="l">
              <a:lnSpc>
                <a:spcPts val="5975"/>
              </a:lnSpc>
              <a:spcBef>
                <a:spcPct val="0"/>
              </a:spcBef>
            </a:pPr>
            <a:r>
              <a:rPr lang="en-US" sz="2987">
                <a:solidFill>
                  <a:srgbClr val="FFFFFF"/>
                </a:solidFill>
                <a:latin typeface="Source Sans Pro"/>
              </a:rPr>
              <a:t>Programming Language? / (High Level - low level)</a:t>
            </a:r>
          </a:p>
        </p:txBody>
      </p:sp>
      <p:sp>
        <p:nvSpPr>
          <p:cNvPr id="13" name="TextBox 13"/>
          <p:cNvSpPr txBox="1"/>
          <p:nvPr/>
        </p:nvSpPr>
        <p:spPr>
          <a:xfrm>
            <a:off x="2088859" y="5727125"/>
            <a:ext cx="8000633" cy="674411"/>
          </a:xfrm>
          <a:prstGeom prst="rect">
            <a:avLst/>
          </a:prstGeom>
        </p:spPr>
        <p:txBody>
          <a:bodyPr lIns="0" tIns="0" rIns="0" bIns="0" rtlCol="0" anchor="t">
            <a:spAutoFit/>
          </a:bodyPr>
          <a:lstStyle/>
          <a:p>
            <a:pPr marL="0" lvl="1" indent="0" algn="l">
              <a:lnSpc>
                <a:spcPts val="5975"/>
              </a:lnSpc>
              <a:spcBef>
                <a:spcPct val="0"/>
              </a:spcBef>
            </a:pPr>
            <a:r>
              <a:rPr lang="en-US" sz="2987">
                <a:solidFill>
                  <a:srgbClr val="FFFFFF"/>
                </a:solidFill>
                <a:latin typeface="Source Sans Pro"/>
              </a:rPr>
              <a:t>Text Editor - Code Editor - IDE</a:t>
            </a:r>
          </a:p>
        </p:txBody>
      </p:sp>
      <p:sp>
        <p:nvSpPr>
          <p:cNvPr id="14" name="TextBox 14"/>
          <p:cNvSpPr txBox="1"/>
          <p:nvPr/>
        </p:nvSpPr>
        <p:spPr>
          <a:xfrm>
            <a:off x="6525519" y="730628"/>
            <a:ext cx="5236962" cy="1035916"/>
          </a:xfrm>
          <a:prstGeom prst="rect">
            <a:avLst/>
          </a:prstGeom>
        </p:spPr>
        <p:txBody>
          <a:bodyPr lIns="0" tIns="0" rIns="0" bIns="0" rtlCol="0" anchor="t">
            <a:spAutoFit/>
          </a:bodyPr>
          <a:lstStyle/>
          <a:p>
            <a:pPr marL="0" lvl="0" indent="0" algn="l">
              <a:lnSpc>
                <a:spcPts val="7370"/>
              </a:lnSpc>
            </a:pPr>
            <a:r>
              <a:rPr lang="en-US" sz="7840">
                <a:solidFill>
                  <a:srgbClr val="323232"/>
                </a:solidFill>
                <a:latin typeface="Edo"/>
              </a:rPr>
              <a:t>CONTENTS</a:t>
            </a:r>
          </a:p>
        </p:txBody>
      </p:sp>
      <p:sp>
        <p:nvSpPr>
          <p:cNvPr id="15" name="TextBox 15"/>
          <p:cNvSpPr txBox="1"/>
          <p:nvPr/>
        </p:nvSpPr>
        <p:spPr>
          <a:xfrm>
            <a:off x="1162349" y="3139079"/>
            <a:ext cx="387849" cy="492624"/>
          </a:xfrm>
          <a:prstGeom prst="rect">
            <a:avLst/>
          </a:prstGeom>
        </p:spPr>
        <p:txBody>
          <a:bodyPr lIns="0" tIns="0" rIns="0" bIns="0" rtlCol="0" anchor="t">
            <a:spAutoFit/>
          </a:bodyPr>
          <a:lstStyle/>
          <a:p>
            <a:pPr algn="ctr">
              <a:lnSpc>
                <a:spcPts val="4020"/>
              </a:lnSpc>
            </a:pPr>
            <a:r>
              <a:rPr lang="en-US" sz="2560">
                <a:solidFill>
                  <a:srgbClr val="D8FD7F"/>
                </a:solidFill>
                <a:latin typeface="Edo"/>
              </a:rPr>
              <a:t>2</a:t>
            </a:r>
          </a:p>
        </p:txBody>
      </p:sp>
      <p:sp>
        <p:nvSpPr>
          <p:cNvPr id="16" name="TextBox 16"/>
          <p:cNvSpPr txBox="1"/>
          <p:nvPr/>
        </p:nvSpPr>
        <p:spPr>
          <a:xfrm>
            <a:off x="1162349" y="4023496"/>
            <a:ext cx="387849" cy="492624"/>
          </a:xfrm>
          <a:prstGeom prst="rect">
            <a:avLst/>
          </a:prstGeom>
        </p:spPr>
        <p:txBody>
          <a:bodyPr lIns="0" tIns="0" rIns="0" bIns="0" rtlCol="0" anchor="t">
            <a:spAutoFit/>
          </a:bodyPr>
          <a:lstStyle/>
          <a:p>
            <a:pPr algn="ctr">
              <a:lnSpc>
                <a:spcPts val="4020"/>
              </a:lnSpc>
            </a:pPr>
            <a:r>
              <a:rPr lang="en-US" sz="2560">
                <a:solidFill>
                  <a:srgbClr val="D8FD7F"/>
                </a:solidFill>
                <a:latin typeface="Edo"/>
              </a:rPr>
              <a:t>3</a:t>
            </a:r>
          </a:p>
        </p:txBody>
      </p:sp>
      <p:sp>
        <p:nvSpPr>
          <p:cNvPr id="17" name="TextBox 17"/>
          <p:cNvSpPr txBox="1"/>
          <p:nvPr/>
        </p:nvSpPr>
        <p:spPr>
          <a:xfrm>
            <a:off x="1162349" y="4907912"/>
            <a:ext cx="387849" cy="492624"/>
          </a:xfrm>
          <a:prstGeom prst="rect">
            <a:avLst/>
          </a:prstGeom>
        </p:spPr>
        <p:txBody>
          <a:bodyPr lIns="0" tIns="0" rIns="0" bIns="0" rtlCol="0" anchor="t">
            <a:spAutoFit/>
          </a:bodyPr>
          <a:lstStyle/>
          <a:p>
            <a:pPr algn="ctr">
              <a:lnSpc>
                <a:spcPts val="4020"/>
              </a:lnSpc>
            </a:pPr>
            <a:r>
              <a:rPr lang="en-US" sz="2560">
                <a:solidFill>
                  <a:srgbClr val="D8FD7F"/>
                </a:solidFill>
                <a:latin typeface="Edo"/>
              </a:rPr>
              <a:t>4</a:t>
            </a:r>
          </a:p>
        </p:txBody>
      </p:sp>
      <p:sp>
        <p:nvSpPr>
          <p:cNvPr id="18" name="TextBox 18"/>
          <p:cNvSpPr txBox="1"/>
          <p:nvPr/>
        </p:nvSpPr>
        <p:spPr>
          <a:xfrm>
            <a:off x="1162349" y="5792329"/>
            <a:ext cx="387849" cy="492624"/>
          </a:xfrm>
          <a:prstGeom prst="rect">
            <a:avLst/>
          </a:prstGeom>
        </p:spPr>
        <p:txBody>
          <a:bodyPr lIns="0" tIns="0" rIns="0" bIns="0" rtlCol="0" anchor="t">
            <a:spAutoFit/>
          </a:bodyPr>
          <a:lstStyle/>
          <a:p>
            <a:pPr algn="ctr">
              <a:lnSpc>
                <a:spcPts val="4020"/>
              </a:lnSpc>
            </a:pPr>
            <a:r>
              <a:rPr lang="en-US" sz="2560">
                <a:solidFill>
                  <a:srgbClr val="D8FD7F"/>
                </a:solidFill>
                <a:latin typeface="Edo"/>
              </a:rPr>
              <a:t>5</a:t>
            </a:r>
          </a:p>
        </p:txBody>
      </p:sp>
      <p:sp>
        <p:nvSpPr>
          <p:cNvPr id="19" name="Freeform 19"/>
          <p:cNvSpPr/>
          <p:nvPr/>
        </p:nvSpPr>
        <p:spPr>
          <a:xfrm>
            <a:off x="1028700" y="6640926"/>
            <a:ext cx="655147" cy="666817"/>
          </a:xfrm>
          <a:custGeom>
            <a:avLst/>
            <a:gdLst/>
            <a:ahLst/>
            <a:cxnLst/>
            <a:rect l="l" t="t" r="r" b="b"/>
            <a:pathLst>
              <a:path w="655147" h="666817">
                <a:moveTo>
                  <a:pt x="0" y="0"/>
                </a:moveTo>
                <a:lnTo>
                  <a:pt x="655147" y="0"/>
                </a:lnTo>
                <a:lnTo>
                  <a:pt x="655147" y="666816"/>
                </a:lnTo>
                <a:lnTo>
                  <a:pt x="0" y="666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2088859" y="6527591"/>
            <a:ext cx="8192078" cy="674411"/>
          </a:xfrm>
          <a:prstGeom prst="rect">
            <a:avLst/>
          </a:prstGeom>
        </p:spPr>
        <p:txBody>
          <a:bodyPr lIns="0" tIns="0" rIns="0" bIns="0" rtlCol="0" anchor="t">
            <a:spAutoFit/>
          </a:bodyPr>
          <a:lstStyle/>
          <a:p>
            <a:pPr marL="0" lvl="1" indent="0" algn="l">
              <a:lnSpc>
                <a:spcPts val="5975"/>
              </a:lnSpc>
              <a:spcBef>
                <a:spcPct val="0"/>
              </a:spcBef>
            </a:pPr>
            <a:r>
              <a:rPr lang="en-US" sz="2987">
                <a:solidFill>
                  <a:srgbClr val="FFFFFF"/>
                </a:solidFill>
                <a:latin typeface="Source Sans Pro"/>
              </a:rPr>
              <a:t>Compiler - interpreter - Editor</a:t>
            </a:r>
          </a:p>
        </p:txBody>
      </p:sp>
      <p:sp>
        <p:nvSpPr>
          <p:cNvPr id="21" name="TextBox 21"/>
          <p:cNvSpPr txBox="1"/>
          <p:nvPr/>
        </p:nvSpPr>
        <p:spPr>
          <a:xfrm>
            <a:off x="1162349" y="6675635"/>
            <a:ext cx="387849" cy="492624"/>
          </a:xfrm>
          <a:prstGeom prst="rect">
            <a:avLst/>
          </a:prstGeom>
        </p:spPr>
        <p:txBody>
          <a:bodyPr lIns="0" tIns="0" rIns="0" bIns="0" rtlCol="0" anchor="t">
            <a:spAutoFit/>
          </a:bodyPr>
          <a:lstStyle/>
          <a:p>
            <a:pPr algn="ctr">
              <a:lnSpc>
                <a:spcPts val="4020"/>
              </a:lnSpc>
            </a:pPr>
            <a:r>
              <a:rPr lang="en-US" sz="2560">
                <a:solidFill>
                  <a:srgbClr val="D8FD7F"/>
                </a:solidFill>
                <a:latin typeface="Edo"/>
              </a:rPr>
              <a:t>6</a:t>
            </a:r>
          </a:p>
        </p:txBody>
      </p:sp>
      <p:sp>
        <p:nvSpPr>
          <p:cNvPr id="22" name="Freeform 22"/>
          <p:cNvSpPr/>
          <p:nvPr/>
        </p:nvSpPr>
        <p:spPr>
          <a:xfrm>
            <a:off x="2334747" y="1155287"/>
            <a:ext cx="902630" cy="109957"/>
          </a:xfrm>
          <a:custGeom>
            <a:avLst/>
            <a:gdLst/>
            <a:ahLst/>
            <a:cxnLst/>
            <a:rect l="l" t="t" r="r" b="b"/>
            <a:pathLst>
              <a:path w="902630" h="109957">
                <a:moveTo>
                  <a:pt x="0" y="0"/>
                </a:moveTo>
                <a:lnTo>
                  <a:pt x="902630" y="0"/>
                </a:lnTo>
                <a:lnTo>
                  <a:pt x="902630" y="109957"/>
                </a:lnTo>
                <a:lnTo>
                  <a:pt x="0" y="1099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2334747" y="9599665"/>
            <a:ext cx="902630" cy="109957"/>
          </a:xfrm>
          <a:custGeom>
            <a:avLst/>
            <a:gdLst/>
            <a:ahLst/>
            <a:cxnLst/>
            <a:rect l="l" t="t" r="r" b="b"/>
            <a:pathLst>
              <a:path w="902630" h="109957">
                <a:moveTo>
                  <a:pt x="0" y="0"/>
                </a:moveTo>
                <a:lnTo>
                  <a:pt x="902630" y="0"/>
                </a:lnTo>
                <a:lnTo>
                  <a:pt x="902630" y="109956"/>
                </a:lnTo>
                <a:lnTo>
                  <a:pt x="0" y="10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24"/>
          <p:cNvSpPr/>
          <p:nvPr/>
        </p:nvSpPr>
        <p:spPr>
          <a:xfrm rot="-1270583">
            <a:off x="15320200" y="-268073"/>
            <a:ext cx="3878199" cy="4114800"/>
          </a:xfrm>
          <a:custGeom>
            <a:avLst/>
            <a:gdLst/>
            <a:ahLst/>
            <a:cxnLst/>
            <a:rect l="l" t="t" r="r" b="b"/>
            <a:pathLst>
              <a:path w="3878199" h="4114800">
                <a:moveTo>
                  <a:pt x="0" y="0"/>
                </a:moveTo>
                <a:lnTo>
                  <a:pt x="3878200" y="0"/>
                </a:lnTo>
                <a:lnTo>
                  <a:pt x="38782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Freeform 25"/>
          <p:cNvSpPr/>
          <p:nvPr/>
        </p:nvSpPr>
        <p:spPr>
          <a:xfrm>
            <a:off x="1028700" y="7526817"/>
            <a:ext cx="655147" cy="666817"/>
          </a:xfrm>
          <a:custGeom>
            <a:avLst/>
            <a:gdLst/>
            <a:ahLst/>
            <a:cxnLst/>
            <a:rect l="l" t="t" r="r" b="b"/>
            <a:pathLst>
              <a:path w="655147" h="666817">
                <a:moveTo>
                  <a:pt x="0" y="0"/>
                </a:moveTo>
                <a:lnTo>
                  <a:pt x="655147" y="0"/>
                </a:lnTo>
                <a:lnTo>
                  <a:pt x="655147" y="666817"/>
                </a:lnTo>
                <a:lnTo>
                  <a:pt x="0" y="6668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2088859" y="7413482"/>
            <a:ext cx="8192078" cy="674411"/>
          </a:xfrm>
          <a:prstGeom prst="rect">
            <a:avLst/>
          </a:prstGeom>
        </p:spPr>
        <p:txBody>
          <a:bodyPr lIns="0" tIns="0" rIns="0" bIns="0" rtlCol="0" anchor="t">
            <a:spAutoFit/>
          </a:bodyPr>
          <a:lstStyle/>
          <a:p>
            <a:pPr marL="0" lvl="1" indent="0" algn="l">
              <a:lnSpc>
                <a:spcPts val="5975"/>
              </a:lnSpc>
              <a:spcBef>
                <a:spcPct val="0"/>
              </a:spcBef>
            </a:pPr>
            <a:r>
              <a:rPr lang="en-US" sz="2987">
                <a:solidFill>
                  <a:srgbClr val="FFFFFF"/>
                </a:solidFill>
                <a:latin typeface="Source Sans Pro"/>
              </a:rPr>
              <a:t>Compilation Process</a:t>
            </a:r>
          </a:p>
        </p:txBody>
      </p:sp>
      <p:sp>
        <p:nvSpPr>
          <p:cNvPr id="27" name="TextBox 27"/>
          <p:cNvSpPr txBox="1"/>
          <p:nvPr/>
        </p:nvSpPr>
        <p:spPr>
          <a:xfrm>
            <a:off x="1162349" y="7561526"/>
            <a:ext cx="387849" cy="492624"/>
          </a:xfrm>
          <a:prstGeom prst="rect">
            <a:avLst/>
          </a:prstGeom>
        </p:spPr>
        <p:txBody>
          <a:bodyPr lIns="0" tIns="0" rIns="0" bIns="0" rtlCol="0" anchor="t">
            <a:spAutoFit/>
          </a:bodyPr>
          <a:lstStyle/>
          <a:p>
            <a:pPr algn="ctr">
              <a:lnSpc>
                <a:spcPts val="4020"/>
              </a:lnSpc>
            </a:pPr>
            <a:r>
              <a:rPr lang="en-US" sz="2560">
                <a:solidFill>
                  <a:srgbClr val="D8FD7F"/>
                </a:solidFill>
                <a:latin typeface="Edo"/>
              </a:rPr>
              <a:t>7</a:t>
            </a:r>
          </a:p>
        </p:txBody>
      </p:sp>
      <p:sp>
        <p:nvSpPr>
          <p:cNvPr id="28" name="Freeform 28"/>
          <p:cNvSpPr/>
          <p:nvPr/>
        </p:nvSpPr>
        <p:spPr>
          <a:xfrm>
            <a:off x="1028700" y="8412709"/>
            <a:ext cx="655147" cy="666817"/>
          </a:xfrm>
          <a:custGeom>
            <a:avLst/>
            <a:gdLst/>
            <a:ahLst/>
            <a:cxnLst/>
            <a:rect l="l" t="t" r="r" b="b"/>
            <a:pathLst>
              <a:path w="655147" h="666817">
                <a:moveTo>
                  <a:pt x="0" y="0"/>
                </a:moveTo>
                <a:lnTo>
                  <a:pt x="655147" y="0"/>
                </a:lnTo>
                <a:lnTo>
                  <a:pt x="655147" y="666816"/>
                </a:lnTo>
                <a:lnTo>
                  <a:pt x="0" y="6668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TextBox 29"/>
          <p:cNvSpPr txBox="1"/>
          <p:nvPr/>
        </p:nvSpPr>
        <p:spPr>
          <a:xfrm>
            <a:off x="2088859" y="8299374"/>
            <a:ext cx="8192078" cy="674411"/>
          </a:xfrm>
          <a:prstGeom prst="rect">
            <a:avLst/>
          </a:prstGeom>
        </p:spPr>
        <p:txBody>
          <a:bodyPr lIns="0" tIns="0" rIns="0" bIns="0" rtlCol="0" anchor="t">
            <a:spAutoFit/>
          </a:bodyPr>
          <a:lstStyle/>
          <a:p>
            <a:pPr marL="0" lvl="1" indent="0" algn="l">
              <a:lnSpc>
                <a:spcPts val="5975"/>
              </a:lnSpc>
              <a:spcBef>
                <a:spcPct val="0"/>
              </a:spcBef>
            </a:pPr>
            <a:r>
              <a:rPr lang="en-US" sz="2987">
                <a:solidFill>
                  <a:srgbClr val="FFFFFF"/>
                </a:solidFill>
                <a:latin typeface="Source Sans Pro"/>
              </a:rPr>
              <a:t>CMD-Basics </a:t>
            </a:r>
          </a:p>
        </p:txBody>
      </p:sp>
      <p:sp>
        <p:nvSpPr>
          <p:cNvPr id="30" name="TextBox 30"/>
          <p:cNvSpPr txBox="1"/>
          <p:nvPr/>
        </p:nvSpPr>
        <p:spPr>
          <a:xfrm>
            <a:off x="1162349" y="8447418"/>
            <a:ext cx="387849" cy="492624"/>
          </a:xfrm>
          <a:prstGeom prst="rect">
            <a:avLst/>
          </a:prstGeom>
        </p:spPr>
        <p:txBody>
          <a:bodyPr lIns="0" tIns="0" rIns="0" bIns="0" rtlCol="0" anchor="t">
            <a:spAutoFit/>
          </a:bodyPr>
          <a:lstStyle/>
          <a:p>
            <a:pPr algn="ctr">
              <a:lnSpc>
                <a:spcPts val="4020"/>
              </a:lnSpc>
            </a:pPr>
            <a:r>
              <a:rPr lang="en-US" sz="2560">
                <a:solidFill>
                  <a:srgbClr val="D8FD7F"/>
                </a:solidFill>
                <a:latin typeface="Edo"/>
              </a:rPr>
              <a:t>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grpSp>
        <p:nvGrpSpPr>
          <p:cNvPr id="2" name="Group 2"/>
          <p:cNvGrpSpPr/>
          <p:nvPr/>
        </p:nvGrpSpPr>
        <p:grpSpPr>
          <a:xfrm>
            <a:off x="2367760" y="1370745"/>
            <a:ext cx="13552480" cy="9570342"/>
            <a:chOff x="0" y="0"/>
            <a:chExt cx="18069974" cy="12760456"/>
          </a:xfrm>
        </p:grpSpPr>
        <p:sp>
          <p:nvSpPr>
            <p:cNvPr id="3" name="Freeform 3"/>
            <p:cNvSpPr/>
            <p:nvPr/>
          </p:nvSpPr>
          <p:spPr>
            <a:xfrm>
              <a:off x="0" y="0"/>
              <a:ext cx="18069974" cy="12760456"/>
            </a:xfrm>
            <a:custGeom>
              <a:avLst/>
              <a:gdLst/>
              <a:ahLst/>
              <a:cxnLst/>
              <a:rect l="l" t="t" r="r" b="b"/>
              <a:pathLst>
                <a:path w="18069974" h="12760456">
                  <a:moveTo>
                    <a:pt x="0" y="0"/>
                  </a:moveTo>
                  <a:lnTo>
                    <a:pt x="18069974" y="0"/>
                  </a:lnTo>
                  <a:lnTo>
                    <a:pt x="18069974" y="12760456"/>
                  </a:lnTo>
                  <a:lnTo>
                    <a:pt x="0" y="12760456"/>
                  </a:lnTo>
                  <a:lnTo>
                    <a:pt x="0" y="0"/>
                  </a:lnTo>
                  <a:close/>
                </a:path>
              </a:pathLst>
            </a:custGeom>
            <a:blipFill>
              <a:blip r:embed="rId2">
                <a:extLst>
                  <a:ext uri="{96DAC541-7B7A-43D3-8B79-37D633B846F1}">
                    <asvg:svgBlip xmlns:asvg="http://schemas.microsoft.com/office/drawing/2016/SVG/main" r:embed="rId3"/>
                  </a:ext>
                </a:extLst>
              </a:blip>
              <a:stretch>
                <a:fillRect b="-99194"/>
              </a:stretch>
            </a:blipFill>
          </p:spPr>
          <p:txBody>
            <a:bodyPr/>
            <a:lstStyle/>
            <a:p>
              <a:endParaRPr lang="en-US"/>
            </a:p>
          </p:txBody>
        </p:sp>
        <p:grpSp>
          <p:nvGrpSpPr>
            <p:cNvPr id="4" name="Group 4"/>
            <p:cNvGrpSpPr/>
            <p:nvPr/>
          </p:nvGrpSpPr>
          <p:grpSpPr>
            <a:xfrm>
              <a:off x="486316" y="478137"/>
              <a:ext cx="17097343" cy="9378585"/>
              <a:chOff x="0" y="0"/>
              <a:chExt cx="3419477" cy="1875722"/>
            </a:xfrm>
          </p:grpSpPr>
          <p:sp>
            <p:nvSpPr>
              <p:cNvPr id="5" name="Freeform 5"/>
              <p:cNvSpPr/>
              <p:nvPr/>
            </p:nvSpPr>
            <p:spPr>
              <a:xfrm>
                <a:off x="10160" y="16510"/>
                <a:ext cx="3396617" cy="1847782"/>
              </a:xfrm>
              <a:custGeom>
                <a:avLst/>
                <a:gdLst/>
                <a:ahLst/>
                <a:cxnLst/>
                <a:rect l="l" t="t" r="r" b="b"/>
                <a:pathLst>
                  <a:path w="3396617" h="1847782">
                    <a:moveTo>
                      <a:pt x="3396617" y="1847782"/>
                    </a:moveTo>
                    <a:lnTo>
                      <a:pt x="0" y="1840162"/>
                    </a:lnTo>
                    <a:lnTo>
                      <a:pt x="0" y="654086"/>
                    </a:lnTo>
                    <a:lnTo>
                      <a:pt x="17780" y="19050"/>
                    </a:lnTo>
                    <a:lnTo>
                      <a:pt x="1691663" y="0"/>
                    </a:lnTo>
                    <a:lnTo>
                      <a:pt x="3377567" y="5080"/>
                    </a:lnTo>
                    <a:close/>
                  </a:path>
                </a:pathLst>
              </a:custGeom>
              <a:solidFill>
                <a:srgbClr val="323232"/>
              </a:solidFill>
            </p:spPr>
            <p:txBody>
              <a:bodyPr/>
              <a:lstStyle/>
              <a:p>
                <a:endParaRPr lang="en-US"/>
              </a:p>
            </p:txBody>
          </p:sp>
          <p:sp>
            <p:nvSpPr>
              <p:cNvPr id="6" name="Freeform 6"/>
              <p:cNvSpPr/>
              <p:nvPr/>
            </p:nvSpPr>
            <p:spPr>
              <a:xfrm>
                <a:off x="-3810" y="0"/>
                <a:ext cx="3425827" cy="1874451"/>
              </a:xfrm>
              <a:custGeom>
                <a:avLst/>
                <a:gdLst/>
                <a:ahLst/>
                <a:cxnLst/>
                <a:rect l="l" t="t" r="r" b="b"/>
                <a:pathLst>
                  <a:path w="3425827" h="1874451">
                    <a:moveTo>
                      <a:pt x="3391537" y="21590"/>
                    </a:moveTo>
                    <a:cubicBezTo>
                      <a:pt x="3392807" y="34290"/>
                      <a:pt x="3392807" y="44450"/>
                      <a:pt x="3394077" y="54610"/>
                    </a:cubicBezTo>
                    <a:cubicBezTo>
                      <a:pt x="3396617" y="91395"/>
                      <a:pt x="3397887" y="130568"/>
                      <a:pt x="3400427" y="168342"/>
                    </a:cubicBezTo>
                    <a:cubicBezTo>
                      <a:pt x="3400427" y="222904"/>
                      <a:pt x="3413127" y="1298763"/>
                      <a:pt x="3419477" y="1353326"/>
                    </a:cubicBezTo>
                    <a:cubicBezTo>
                      <a:pt x="3425827" y="1435869"/>
                      <a:pt x="3422017" y="1519811"/>
                      <a:pt x="3422017" y="1602354"/>
                    </a:cubicBezTo>
                    <a:cubicBezTo>
                      <a:pt x="3422017" y="1675104"/>
                      <a:pt x="3423287" y="1742258"/>
                      <a:pt x="3424557" y="1813491"/>
                    </a:cubicBezTo>
                    <a:cubicBezTo>
                      <a:pt x="3424557" y="1835081"/>
                      <a:pt x="3424557" y="1849051"/>
                      <a:pt x="3424557" y="1873181"/>
                    </a:cubicBezTo>
                    <a:cubicBezTo>
                      <a:pt x="3401697" y="1873181"/>
                      <a:pt x="3381377" y="1874451"/>
                      <a:pt x="3355506" y="1873181"/>
                    </a:cubicBezTo>
                    <a:cubicBezTo>
                      <a:pt x="3184739" y="1868101"/>
                      <a:pt x="3011345" y="1874451"/>
                      <a:pt x="2840578" y="1869372"/>
                    </a:cubicBezTo>
                    <a:cubicBezTo>
                      <a:pt x="2738117" y="1865562"/>
                      <a:pt x="2638284" y="1868101"/>
                      <a:pt x="2535824" y="1865562"/>
                    </a:cubicBezTo>
                    <a:cubicBezTo>
                      <a:pt x="2488535" y="1864291"/>
                      <a:pt x="2441245" y="1863022"/>
                      <a:pt x="2393956" y="1861751"/>
                    </a:cubicBezTo>
                    <a:cubicBezTo>
                      <a:pt x="2365057" y="1861751"/>
                      <a:pt x="2338785" y="1863022"/>
                      <a:pt x="2309886" y="1863022"/>
                    </a:cubicBezTo>
                    <a:cubicBezTo>
                      <a:pt x="2236325" y="1861751"/>
                      <a:pt x="2034031" y="1863022"/>
                      <a:pt x="1960470" y="1861751"/>
                    </a:cubicBezTo>
                    <a:cubicBezTo>
                      <a:pt x="1907927" y="1860481"/>
                      <a:pt x="857052" y="1869372"/>
                      <a:pt x="804508" y="1868101"/>
                    </a:cubicBezTo>
                    <a:cubicBezTo>
                      <a:pt x="791372" y="1868101"/>
                      <a:pt x="775609" y="1869372"/>
                      <a:pt x="762473" y="1869372"/>
                    </a:cubicBezTo>
                    <a:cubicBezTo>
                      <a:pt x="730947" y="1869372"/>
                      <a:pt x="702048" y="1870641"/>
                      <a:pt x="670522" y="1870641"/>
                    </a:cubicBezTo>
                    <a:cubicBezTo>
                      <a:pt x="591706" y="1870641"/>
                      <a:pt x="515518" y="1869372"/>
                      <a:pt x="436702" y="1868101"/>
                    </a:cubicBezTo>
                    <a:cubicBezTo>
                      <a:pt x="389413" y="1866831"/>
                      <a:pt x="342124" y="1865562"/>
                      <a:pt x="297461" y="1864291"/>
                    </a:cubicBezTo>
                    <a:cubicBezTo>
                      <a:pt x="213391" y="1863022"/>
                      <a:pt x="129322" y="1861751"/>
                      <a:pt x="48260" y="1861751"/>
                    </a:cubicBezTo>
                    <a:cubicBezTo>
                      <a:pt x="38100" y="1861751"/>
                      <a:pt x="29210" y="1861751"/>
                      <a:pt x="19050" y="1860481"/>
                    </a:cubicBezTo>
                    <a:cubicBezTo>
                      <a:pt x="10160" y="1859212"/>
                      <a:pt x="5080" y="1852862"/>
                      <a:pt x="7620" y="1843972"/>
                    </a:cubicBezTo>
                    <a:cubicBezTo>
                      <a:pt x="16510" y="1812210"/>
                      <a:pt x="12700" y="1777234"/>
                      <a:pt x="11430" y="1740859"/>
                    </a:cubicBezTo>
                    <a:cubicBezTo>
                      <a:pt x="10160" y="1666710"/>
                      <a:pt x="6350" y="1593960"/>
                      <a:pt x="7620" y="1519811"/>
                    </a:cubicBezTo>
                    <a:cubicBezTo>
                      <a:pt x="5080" y="1427475"/>
                      <a:pt x="0" y="284462"/>
                      <a:pt x="7620" y="190726"/>
                    </a:cubicBezTo>
                    <a:cubicBezTo>
                      <a:pt x="8890" y="172539"/>
                      <a:pt x="7620" y="152952"/>
                      <a:pt x="8890" y="134765"/>
                    </a:cubicBezTo>
                    <a:cubicBezTo>
                      <a:pt x="10160" y="105385"/>
                      <a:pt x="12700" y="73207"/>
                      <a:pt x="13970" y="44450"/>
                    </a:cubicBezTo>
                    <a:cubicBezTo>
                      <a:pt x="13970" y="41910"/>
                      <a:pt x="15240" y="39370"/>
                      <a:pt x="16510" y="38100"/>
                    </a:cubicBezTo>
                    <a:cubicBezTo>
                      <a:pt x="38100" y="35560"/>
                      <a:pt x="63642" y="30480"/>
                      <a:pt x="105677" y="29210"/>
                    </a:cubicBezTo>
                    <a:cubicBezTo>
                      <a:pt x="176611" y="25400"/>
                      <a:pt x="247545" y="22860"/>
                      <a:pt x="321106" y="20320"/>
                    </a:cubicBezTo>
                    <a:cubicBezTo>
                      <a:pt x="371023" y="17780"/>
                      <a:pt x="420939" y="16510"/>
                      <a:pt x="468229" y="13970"/>
                    </a:cubicBezTo>
                    <a:cubicBezTo>
                      <a:pt x="515518" y="11430"/>
                      <a:pt x="565434" y="8890"/>
                      <a:pt x="612724" y="8890"/>
                    </a:cubicBezTo>
                    <a:cubicBezTo>
                      <a:pt x="665268" y="7620"/>
                      <a:pt x="717811" y="10160"/>
                      <a:pt x="770355" y="8890"/>
                    </a:cubicBezTo>
                    <a:cubicBezTo>
                      <a:pt x="836035" y="8890"/>
                      <a:pt x="2026150" y="6350"/>
                      <a:pt x="2091830" y="5080"/>
                    </a:cubicBezTo>
                    <a:cubicBezTo>
                      <a:pt x="2154882" y="3810"/>
                      <a:pt x="2217935" y="2540"/>
                      <a:pt x="2283614" y="2540"/>
                    </a:cubicBezTo>
                    <a:cubicBezTo>
                      <a:pt x="2391329" y="1270"/>
                      <a:pt x="2496416" y="0"/>
                      <a:pt x="2604131" y="0"/>
                    </a:cubicBezTo>
                    <a:cubicBezTo>
                      <a:pt x="2648793" y="0"/>
                      <a:pt x="2696082" y="2540"/>
                      <a:pt x="2740745" y="2540"/>
                    </a:cubicBezTo>
                    <a:cubicBezTo>
                      <a:pt x="2864222" y="3810"/>
                      <a:pt x="2990327" y="5080"/>
                      <a:pt x="3113805" y="7620"/>
                    </a:cubicBezTo>
                    <a:cubicBezTo>
                      <a:pt x="3179485" y="8890"/>
                      <a:pt x="3245164" y="12700"/>
                      <a:pt x="3310844" y="16510"/>
                    </a:cubicBezTo>
                    <a:cubicBezTo>
                      <a:pt x="3326607" y="16510"/>
                      <a:pt x="3342370" y="16510"/>
                      <a:pt x="3355506" y="16510"/>
                    </a:cubicBezTo>
                    <a:cubicBezTo>
                      <a:pt x="3372487" y="17780"/>
                      <a:pt x="3381377" y="20320"/>
                      <a:pt x="3391537" y="21590"/>
                    </a:cubicBezTo>
                    <a:close/>
                    <a:moveTo>
                      <a:pt x="3401697" y="1856672"/>
                    </a:moveTo>
                    <a:cubicBezTo>
                      <a:pt x="3402967" y="1840162"/>
                      <a:pt x="3404237" y="1827462"/>
                      <a:pt x="3404237" y="1814762"/>
                    </a:cubicBezTo>
                    <a:cubicBezTo>
                      <a:pt x="3402967" y="1735263"/>
                      <a:pt x="3401697" y="1661114"/>
                      <a:pt x="3401697" y="1581369"/>
                    </a:cubicBezTo>
                    <a:cubicBezTo>
                      <a:pt x="3401697" y="1544994"/>
                      <a:pt x="3404237" y="1508619"/>
                      <a:pt x="3402967" y="1472244"/>
                    </a:cubicBezTo>
                    <a:cubicBezTo>
                      <a:pt x="3402967" y="1438667"/>
                      <a:pt x="3401697" y="1403691"/>
                      <a:pt x="3400427" y="1370114"/>
                    </a:cubicBezTo>
                    <a:cubicBezTo>
                      <a:pt x="3395347" y="1318350"/>
                      <a:pt x="3383917" y="246688"/>
                      <a:pt x="3383917" y="194923"/>
                    </a:cubicBezTo>
                    <a:cubicBezTo>
                      <a:pt x="3381377" y="151553"/>
                      <a:pt x="3378837" y="106784"/>
                      <a:pt x="3376297" y="63500"/>
                    </a:cubicBezTo>
                    <a:cubicBezTo>
                      <a:pt x="3375027" y="44450"/>
                      <a:pt x="3373757" y="43180"/>
                      <a:pt x="3347625" y="41910"/>
                    </a:cubicBezTo>
                    <a:cubicBezTo>
                      <a:pt x="3339743" y="41910"/>
                      <a:pt x="3334489" y="41910"/>
                      <a:pt x="3326607" y="40640"/>
                    </a:cubicBezTo>
                    <a:cubicBezTo>
                      <a:pt x="3260927" y="36830"/>
                      <a:pt x="3192621" y="31750"/>
                      <a:pt x="3126941" y="30480"/>
                    </a:cubicBezTo>
                    <a:cubicBezTo>
                      <a:pt x="2966683" y="26670"/>
                      <a:pt x="2803797" y="25400"/>
                      <a:pt x="2643539" y="22860"/>
                    </a:cubicBezTo>
                    <a:cubicBezTo>
                      <a:pt x="2619894" y="22860"/>
                      <a:pt x="2593622" y="22860"/>
                      <a:pt x="2569978" y="22860"/>
                    </a:cubicBezTo>
                    <a:cubicBezTo>
                      <a:pt x="2530570" y="22860"/>
                      <a:pt x="2491162" y="22860"/>
                      <a:pt x="2454381" y="22860"/>
                    </a:cubicBezTo>
                    <a:cubicBezTo>
                      <a:pt x="2370311" y="22860"/>
                      <a:pt x="2286241" y="22860"/>
                      <a:pt x="2204799" y="24130"/>
                    </a:cubicBezTo>
                    <a:cubicBezTo>
                      <a:pt x="2133864" y="25400"/>
                      <a:pt x="938495" y="29210"/>
                      <a:pt x="867561" y="29210"/>
                    </a:cubicBezTo>
                    <a:cubicBezTo>
                      <a:pt x="751965" y="29210"/>
                      <a:pt x="636369" y="26670"/>
                      <a:pt x="520772" y="33020"/>
                    </a:cubicBezTo>
                    <a:cubicBezTo>
                      <a:pt x="460347" y="36830"/>
                      <a:pt x="402549" y="36830"/>
                      <a:pt x="344751" y="38100"/>
                    </a:cubicBezTo>
                    <a:cubicBezTo>
                      <a:pt x="244918" y="41910"/>
                      <a:pt x="145085" y="45720"/>
                      <a:pt x="49530" y="50800"/>
                    </a:cubicBezTo>
                    <a:cubicBezTo>
                      <a:pt x="36830" y="50800"/>
                      <a:pt x="34290" y="53340"/>
                      <a:pt x="33020" y="69010"/>
                    </a:cubicBezTo>
                    <a:cubicBezTo>
                      <a:pt x="31750" y="94193"/>
                      <a:pt x="31750" y="119375"/>
                      <a:pt x="30480" y="144558"/>
                    </a:cubicBezTo>
                    <a:cubicBezTo>
                      <a:pt x="29210" y="186529"/>
                      <a:pt x="26670" y="227101"/>
                      <a:pt x="25400" y="269072"/>
                    </a:cubicBezTo>
                    <a:cubicBezTo>
                      <a:pt x="20320" y="313841"/>
                      <a:pt x="26670" y="1407888"/>
                      <a:pt x="29210" y="1452657"/>
                    </a:cubicBezTo>
                    <a:cubicBezTo>
                      <a:pt x="29210" y="1500225"/>
                      <a:pt x="29210" y="1549191"/>
                      <a:pt x="30480" y="1596758"/>
                    </a:cubicBezTo>
                    <a:cubicBezTo>
                      <a:pt x="30480" y="1631734"/>
                      <a:pt x="33020" y="1666710"/>
                      <a:pt x="33020" y="1701686"/>
                    </a:cubicBezTo>
                    <a:cubicBezTo>
                      <a:pt x="33020" y="1739460"/>
                      <a:pt x="33020" y="1777234"/>
                      <a:pt x="31750" y="1814762"/>
                    </a:cubicBezTo>
                    <a:cubicBezTo>
                      <a:pt x="31750" y="1818572"/>
                      <a:pt x="31750" y="1821112"/>
                      <a:pt x="31750" y="1824922"/>
                    </a:cubicBezTo>
                    <a:cubicBezTo>
                      <a:pt x="31750" y="1835082"/>
                      <a:pt x="35560" y="1838891"/>
                      <a:pt x="44450" y="1838891"/>
                    </a:cubicBezTo>
                    <a:cubicBezTo>
                      <a:pt x="68896" y="1838891"/>
                      <a:pt x="105677" y="1840162"/>
                      <a:pt x="139830" y="1840162"/>
                    </a:cubicBezTo>
                    <a:cubicBezTo>
                      <a:pt x="189747" y="1840162"/>
                      <a:pt x="242291" y="1837622"/>
                      <a:pt x="292207" y="1840162"/>
                    </a:cubicBezTo>
                    <a:cubicBezTo>
                      <a:pt x="373650" y="1843972"/>
                      <a:pt x="455093" y="1846512"/>
                      <a:pt x="536535" y="1845241"/>
                    </a:cubicBezTo>
                    <a:cubicBezTo>
                      <a:pt x="589079" y="1843972"/>
                      <a:pt x="638996" y="1846512"/>
                      <a:pt x="691539" y="1846512"/>
                    </a:cubicBezTo>
                    <a:cubicBezTo>
                      <a:pt x="767728" y="1846512"/>
                      <a:pt x="843916" y="1845241"/>
                      <a:pt x="920105" y="1846512"/>
                    </a:cubicBezTo>
                    <a:cubicBezTo>
                      <a:pt x="1033074" y="1847782"/>
                      <a:pt x="2273105" y="1837622"/>
                      <a:pt x="2388702" y="1840162"/>
                    </a:cubicBezTo>
                    <a:cubicBezTo>
                      <a:pt x="2438618" y="1841432"/>
                      <a:pt x="2488535" y="1842701"/>
                      <a:pt x="2535824" y="1842701"/>
                    </a:cubicBezTo>
                    <a:cubicBezTo>
                      <a:pt x="2622521" y="1845241"/>
                      <a:pt x="2706591" y="1841432"/>
                      <a:pt x="2793288" y="1845241"/>
                    </a:cubicBezTo>
                    <a:cubicBezTo>
                      <a:pt x="2864222" y="1847782"/>
                      <a:pt x="2935156" y="1847782"/>
                      <a:pt x="3006091" y="1850322"/>
                    </a:cubicBezTo>
                    <a:cubicBezTo>
                      <a:pt x="3111178" y="1854132"/>
                      <a:pt x="3216265" y="1856672"/>
                      <a:pt x="3321353" y="1857941"/>
                    </a:cubicBezTo>
                    <a:cubicBezTo>
                      <a:pt x="3360761" y="1857942"/>
                      <a:pt x="3381377" y="1856672"/>
                      <a:pt x="3401697" y="1856672"/>
                    </a:cubicBezTo>
                    <a:close/>
                  </a:path>
                </a:pathLst>
              </a:custGeom>
              <a:solidFill>
                <a:srgbClr val="FFFAEF"/>
              </a:solidFill>
            </p:spPr>
            <p:txBody>
              <a:bodyPr/>
              <a:lstStyle/>
              <a:p>
                <a:endParaRPr lang="en-US"/>
              </a:p>
            </p:txBody>
          </p:sp>
        </p:grpSp>
      </p:grpSp>
      <p:sp>
        <p:nvSpPr>
          <p:cNvPr id="7" name="TextBox 7"/>
          <p:cNvSpPr txBox="1"/>
          <p:nvPr/>
        </p:nvSpPr>
        <p:spPr>
          <a:xfrm>
            <a:off x="3367376" y="4223695"/>
            <a:ext cx="11553247" cy="1820561"/>
          </a:xfrm>
          <a:prstGeom prst="rect">
            <a:avLst/>
          </a:prstGeom>
        </p:spPr>
        <p:txBody>
          <a:bodyPr lIns="0" tIns="0" rIns="0" bIns="0" rtlCol="0" anchor="t">
            <a:spAutoFit/>
          </a:bodyPr>
          <a:lstStyle/>
          <a:p>
            <a:pPr>
              <a:lnSpc>
                <a:spcPts val="4407"/>
              </a:lnSpc>
            </a:pPr>
            <a:r>
              <a:rPr lang="en-US" sz="4543" spc="-304">
                <a:solidFill>
                  <a:srgbClr val="FFFFFF"/>
                </a:solidFill>
                <a:latin typeface="Gaegu"/>
              </a:rPr>
              <a:t>written instructions given to computer to perform an action</a:t>
            </a:r>
          </a:p>
          <a:p>
            <a:pPr>
              <a:lnSpc>
                <a:spcPts val="4407"/>
              </a:lnSpc>
            </a:pPr>
            <a:endParaRPr lang="en-US" sz="4543" spc="-304">
              <a:solidFill>
                <a:srgbClr val="FFFFFF"/>
              </a:solidFill>
              <a:latin typeface="Gaegu"/>
            </a:endParaRPr>
          </a:p>
        </p:txBody>
      </p:sp>
      <p:sp>
        <p:nvSpPr>
          <p:cNvPr id="8" name="TextBox 8"/>
          <p:cNvSpPr txBox="1"/>
          <p:nvPr/>
        </p:nvSpPr>
        <p:spPr>
          <a:xfrm>
            <a:off x="3367376" y="2596156"/>
            <a:ext cx="11553247" cy="832045"/>
          </a:xfrm>
          <a:prstGeom prst="rect">
            <a:avLst/>
          </a:prstGeom>
        </p:spPr>
        <p:txBody>
          <a:bodyPr lIns="0" tIns="0" rIns="0" bIns="0" rtlCol="0" anchor="t">
            <a:spAutoFit/>
          </a:bodyPr>
          <a:lstStyle/>
          <a:p>
            <a:pPr>
              <a:lnSpc>
                <a:spcPts val="4853"/>
              </a:lnSpc>
            </a:pPr>
            <a:r>
              <a:rPr lang="en-US" sz="6066" spc="-406">
                <a:solidFill>
                  <a:srgbClr val="ABDB2A"/>
                </a:solidFill>
                <a:latin typeface="Gaegu Bold"/>
              </a:rPr>
              <a:t>What is a Programming ?</a:t>
            </a:r>
          </a:p>
        </p:txBody>
      </p:sp>
      <p:sp>
        <p:nvSpPr>
          <p:cNvPr id="9" name="Freeform 9"/>
          <p:cNvSpPr/>
          <p:nvPr/>
        </p:nvSpPr>
        <p:spPr>
          <a:xfrm>
            <a:off x="-3501663" y="3428201"/>
            <a:ext cx="5189726" cy="9578354"/>
          </a:xfrm>
          <a:custGeom>
            <a:avLst/>
            <a:gdLst/>
            <a:ahLst/>
            <a:cxnLst/>
            <a:rect l="l" t="t" r="r" b="b"/>
            <a:pathLst>
              <a:path w="5189726" h="9578354">
                <a:moveTo>
                  <a:pt x="0" y="0"/>
                </a:moveTo>
                <a:lnTo>
                  <a:pt x="5189726" y="0"/>
                </a:lnTo>
                <a:lnTo>
                  <a:pt x="5189726" y="9578354"/>
                </a:lnTo>
                <a:lnTo>
                  <a:pt x="0" y="9578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6596515" y="3428201"/>
            <a:ext cx="5189726" cy="9578354"/>
          </a:xfrm>
          <a:custGeom>
            <a:avLst/>
            <a:gdLst/>
            <a:ahLst/>
            <a:cxnLst/>
            <a:rect l="l" t="t" r="r" b="b"/>
            <a:pathLst>
              <a:path w="5189726" h="9578354">
                <a:moveTo>
                  <a:pt x="0" y="0"/>
                </a:moveTo>
                <a:lnTo>
                  <a:pt x="5189726" y="0"/>
                </a:lnTo>
                <a:lnTo>
                  <a:pt x="5189726" y="9578354"/>
                </a:lnTo>
                <a:lnTo>
                  <a:pt x="0" y="95783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3367376" y="6403605"/>
            <a:ext cx="11553247" cy="1256667"/>
          </a:xfrm>
          <a:prstGeom prst="rect">
            <a:avLst/>
          </a:prstGeom>
        </p:spPr>
        <p:txBody>
          <a:bodyPr lIns="0" tIns="0" rIns="0" bIns="0" rtlCol="0" anchor="t">
            <a:spAutoFit/>
          </a:bodyPr>
          <a:lstStyle/>
          <a:p>
            <a:pPr>
              <a:lnSpc>
                <a:spcPts val="4407"/>
              </a:lnSpc>
            </a:pPr>
            <a:r>
              <a:rPr lang="en-US" sz="4543" spc="-304">
                <a:solidFill>
                  <a:srgbClr val="FFFFFF"/>
                </a:solidFill>
                <a:latin typeface="Gaegu"/>
              </a:rPr>
              <a:t>these instructions: has to be very specific because computers are not </a:t>
            </a:r>
            <a:r>
              <a:rPr lang="en-US" sz="4543" u="sng" spc="-304">
                <a:solidFill>
                  <a:srgbClr val="D8FD7F"/>
                </a:solidFill>
                <a:latin typeface="Gaegu"/>
              </a:rPr>
              <a:t>smart as they seems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1400145" y="1028700"/>
            <a:ext cx="7174726" cy="8229600"/>
            <a:chOff x="0" y="0"/>
            <a:chExt cx="1889640" cy="2167467"/>
          </a:xfrm>
        </p:grpSpPr>
        <p:sp>
          <p:nvSpPr>
            <p:cNvPr id="3" name="Freeform 3"/>
            <p:cNvSpPr/>
            <p:nvPr/>
          </p:nvSpPr>
          <p:spPr>
            <a:xfrm>
              <a:off x="0" y="0"/>
              <a:ext cx="1889640" cy="2167467"/>
            </a:xfrm>
            <a:custGeom>
              <a:avLst/>
              <a:gdLst/>
              <a:ahLst/>
              <a:cxnLst/>
              <a:rect l="l" t="t" r="r" b="b"/>
              <a:pathLst>
                <a:path w="1889640" h="2167467">
                  <a:moveTo>
                    <a:pt x="0" y="0"/>
                  </a:moveTo>
                  <a:lnTo>
                    <a:pt x="1889640" y="0"/>
                  </a:lnTo>
                  <a:lnTo>
                    <a:pt x="1889640" y="2167467"/>
                  </a:lnTo>
                  <a:lnTo>
                    <a:pt x="0" y="2167467"/>
                  </a:lnTo>
                  <a:close/>
                </a:path>
              </a:pathLst>
            </a:custGeom>
            <a:solidFill>
              <a:srgbClr val="070707"/>
            </a:solidFill>
            <a:ln w="9525">
              <a:solidFill>
                <a:srgbClr val="FFFFFF"/>
              </a:solidFill>
            </a:ln>
          </p:spPr>
          <p:txBody>
            <a:bodyPr/>
            <a:lstStyle/>
            <a:p>
              <a:endParaRPr lang="en-US"/>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rot="4930990">
            <a:off x="331140" y="8100056"/>
            <a:ext cx="2138011" cy="1985678"/>
          </a:xfrm>
          <a:custGeom>
            <a:avLst/>
            <a:gdLst/>
            <a:ahLst/>
            <a:cxnLst/>
            <a:rect l="l" t="t" r="r" b="b"/>
            <a:pathLst>
              <a:path w="2138011" h="1985678">
                <a:moveTo>
                  <a:pt x="0" y="0"/>
                </a:moveTo>
                <a:lnTo>
                  <a:pt x="2138011" y="0"/>
                </a:lnTo>
                <a:lnTo>
                  <a:pt x="2138011" y="1985678"/>
                </a:lnTo>
                <a:lnTo>
                  <a:pt x="0" y="1985678"/>
                </a:lnTo>
                <a:lnTo>
                  <a:pt x="0" y="0"/>
                </a:lnTo>
                <a:close/>
              </a:path>
            </a:pathLst>
          </a:custGeom>
          <a:blipFill>
            <a:blip r:embed="rId2"/>
            <a:stretch>
              <a:fillRect/>
            </a:stretch>
          </a:blipFill>
        </p:spPr>
        <p:txBody>
          <a:bodyPr/>
          <a:lstStyle/>
          <a:p>
            <a:endParaRPr lang="en-US"/>
          </a:p>
        </p:txBody>
      </p:sp>
      <p:sp>
        <p:nvSpPr>
          <p:cNvPr id="6" name="Freeform 6"/>
          <p:cNvSpPr/>
          <p:nvPr/>
        </p:nvSpPr>
        <p:spPr>
          <a:xfrm rot="-7362718">
            <a:off x="7751989" y="-150177"/>
            <a:ext cx="1556330" cy="1812321"/>
          </a:xfrm>
          <a:custGeom>
            <a:avLst/>
            <a:gdLst/>
            <a:ahLst/>
            <a:cxnLst/>
            <a:rect l="l" t="t" r="r" b="b"/>
            <a:pathLst>
              <a:path w="1556330" h="1812321">
                <a:moveTo>
                  <a:pt x="0" y="0"/>
                </a:moveTo>
                <a:lnTo>
                  <a:pt x="1556331" y="0"/>
                </a:lnTo>
                <a:lnTo>
                  <a:pt x="1556331" y="1812321"/>
                </a:lnTo>
                <a:lnTo>
                  <a:pt x="0" y="1812321"/>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9713129" y="1028700"/>
            <a:ext cx="7174726" cy="8229600"/>
            <a:chOff x="0" y="0"/>
            <a:chExt cx="1889640" cy="2167467"/>
          </a:xfrm>
        </p:grpSpPr>
        <p:sp>
          <p:nvSpPr>
            <p:cNvPr id="8" name="Freeform 8"/>
            <p:cNvSpPr/>
            <p:nvPr/>
          </p:nvSpPr>
          <p:spPr>
            <a:xfrm>
              <a:off x="0" y="0"/>
              <a:ext cx="1889640" cy="2167467"/>
            </a:xfrm>
            <a:custGeom>
              <a:avLst/>
              <a:gdLst/>
              <a:ahLst/>
              <a:cxnLst/>
              <a:rect l="l" t="t" r="r" b="b"/>
              <a:pathLst>
                <a:path w="1889640" h="2167467">
                  <a:moveTo>
                    <a:pt x="0" y="0"/>
                  </a:moveTo>
                  <a:lnTo>
                    <a:pt x="1889640" y="0"/>
                  </a:lnTo>
                  <a:lnTo>
                    <a:pt x="1889640" y="2167467"/>
                  </a:lnTo>
                  <a:lnTo>
                    <a:pt x="0" y="2167467"/>
                  </a:lnTo>
                  <a:close/>
                </a:path>
              </a:pathLst>
            </a:custGeom>
            <a:solidFill>
              <a:srgbClr val="070707"/>
            </a:solidFill>
            <a:ln w="9525">
              <a:solidFill>
                <a:srgbClr val="B4FF00"/>
              </a:solidFill>
            </a:ln>
          </p:spPr>
          <p:txBody>
            <a:bodyPr/>
            <a:lstStyle/>
            <a:p>
              <a:endParaRPr lang="en-US"/>
            </a:p>
          </p:txBody>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10" name="Freeform 10"/>
          <p:cNvSpPr/>
          <p:nvPr/>
        </p:nvSpPr>
        <p:spPr>
          <a:xfrm>
            <a:off x="16438956" y="3623899"/>
            <a:ext cx="2232521" cy="1900434"/>
          </a:xfrm>
          <a:custGeom>
            <a:avLst/>
            <a:gdLst/>
            <a:ahLst/>
            <a:cxnLst/>
            <a:rect l="l" t="t" r="r" b="b"/>
            <a:pathLst>
              <a:path w="2232521" h="1900434">
                <a:moveTo>
                  <a:pt x="0" y="0"/>
                </a:moveTo>
                <a:lnTo>
                  <a:pt x="2232522" y="0"/>
                </a:lnTo>
                <a:lnTo>
                  <a:pt x="2232522" y="1900433"/>
                </a:lnTo>
                <a:lnTo>
                  <a:pt x="0" y="1900433"/>
                </a:lnTo>
                <a:lnTo>
                  <a:pt x="0" y="0"/>
                </a:lnTo>
                <a:close/>
              </a:path>
            </a:pathLst>
          </a:custGeom>
          <a:blipFill>
            <a:blip r:embed="rId4"/>
            <a:stretch>
              <a:fillRect/>
            </a:stretch>
          </a:blipFill>
        </p:spPr>
        <p:txBody>
          <a:bodyPr/>
          <a:lstStyle/>
          <a:p>
            <a:endParaRPr lang="en-US"/>
          </a:p>
        </p:txBody>
      </p:sp>
      <p:grpSp>
        <p:nvGrpSpPr>
          <p:cNvPr id="11" name="Group 11"/>
          <p:cNvGrpSpPr/>
          <p:nvPr/>
        </p:nvGrpSpPr>
        <p:grpSpPr>
          <a:xfrm>
            <a:off x="1755667" y="1646978"/>
            <a:ext cx="6276929" cy="4348436"/>
            <a:chOff x="0" y="0"/>
            <a:chExt cx="8369239" cy="5797915"/>
          </a:xfrm>
        </p:grpSpPr>
        <p:sp>
          <p:nvSpPr>
            <p:cNvPr id="12" name="TextBox 12"/>
            <p:cNvSpPr txBox="1"/>
            <p:nvPr/>
          </p:nvSpPr>
          <p:spPr>
            <a:xfrm>
              <a:off x="0" y="0"/>
              <a:ext cx="8369239" cy="1219200"/>
            </a:xfrm>
            <a:prstGeom prst="rect">
              <a:avLst/>
            </a:prstGeom>
          </p:spPr>
          <p:txBody>
            <a:bodyPr lIns="0" tIns="0" rIns="0" bIns="0" rtlCol="0" anchor="t">
              <a:spAutoFit/>
            </a:bodyPr>
            <a:lstStyle/>
            <a:p>
              <a:pPr>
                <a:lnSpc>
                  <a:spcPts val="7200"/>
                </a:lnSpc>
              </a:pPr>
              <a:r>
                <a:rPr lang="en-US" sz="6000">
                  <a:solidFill>
                    <a:srgbClr val="D8FD7F"/>
                  </a:solidFill>
                  <a:latin typeface="Kumar One"/>
                </a:rPr>
                <a:t>CODING</a:t>
              </a:r>
            </a:p>
          </p:txBody>
        </p:sp>
        <p:sp>
          <p:nvSpPr>
            <p:cNvPr id="13" name="TextBox 13"/>
            <p:cNvSpPr txBox="1"/>
            <p:nvPr/>
          </p:nvSpPr>
          <p:spPr>
            <a:xfrm>
              <a:off x="0" y="2298084"/>
              <a:ext cx="8369239" cy="3499831"/>
            </a:xfrm>
            <a:prstGeom prst="rect">
              <a:avLst/>
            </a:prstGeom>
          </p:spPr>
          <p:txBody>
            <a:bodyPr lIns="0" tIns="0" rIns="0" bIns="0" rtlCol="0" anchor="t">
              <a:spAutoFit/>
            </a:bodyPr>
            <a:lstStyle/>
            <a:p>
              <a:pPr>
                <a:lnSpc>
                  <a:spcPts val="3064"/>
                </a:lnSpc>
              </a:pPr>
              <a:endParaRPr/>
            </a:p>
            <a:p>
              <a:pPr>
                <a:lnSpc>
                  <a:spcPts val="3064"/>
                </a:lnSpc>
              </a:pPr>
              <a:endParaRPr/>
            </a:p>
            <a:p>
              <a:pPr>
                <a:lnSpc>
                  <a:spcPts val="3064"/>
                </a:lnSpc>
              </a:pPr>
              <a:endParaRPr/>
            </a:p>
            <a:p>
              <a:pPr>
                <a:lnSpc>
                  <a:spcPts val="3064"/>
                </a:lnSpc>
              </a:pPr>
              <a:r>
                <a:rPr lang="en-US" sz="2043">
                  <a:solidFill>
                    <a:srgbClr val="FFFFFF"/>
                  </a:solidFill>
                  <a:latin typeface="Kumar One"/>
                </a:rPr>
                <a:t>INVOLVES FOCUSING ON DETAILS OF IMPLEMENTING A SOLUTION AND WRITE THE SPECIFIC COMMANDS NECESSARY TO ACHIEVE A PARTICULAR TASK</a:t>
              </a:r>
            </a:p>
          </p:txBody>
        </p:sp>
      </p:grpSp>
      <p:grpSp>
        <p:nvGrpSpPr>
          <p:cNvPr id="14" name="Group 14"/>
          <p:cNvGrpSpPr/>
          <p:nvPr/>
        </p:nvGrpSpPr>
        <p:grpSpPr>
          <a:xfrm>
            <a:off x="10162027" y="1900434"/>
            <a:ext cx="6276929" cy="4651341"/>
            <a:chOff x="0" y="0"/>
            <a:chExt cx="8369239" cy="6201788"/>
          </a:xfrm>
        </p:grpSpPr>
        <p:sp>
          <p:nvSpPr>
            <p:cNvPr id="15" name="TextBox 15"/>
            <p:cNvSpPr txBox="1"/>
            <p:nvPr/>
          </p:nvSpPr>
          <p:spPr>
            <a:xfrm>
              <a:off x="0" y="0"/>
              <a:ext cx="8369239" cy="1054100"/>
            </a:xfrm>
            <a:prstGeom prst="rect">
              <a:avLst/>
            </a:prstGeom>
          </p:spPr>
          <p:txBody>
            <a:bodyPr lIns="0" tIns="0" rIns="0" bIns="0" rtlCol="0" anchor="t">
              <a:spAutoFit/>
            </a:bodyPr>
            <a:lstStyle/>
            <a:p>
              <a:pPr>
                <a:lnSpc>
                  <a:spcPts val="6279"/>
                </a:lnSpc>
              </a:pPr>
              <a:r>
                <a:rPr lang="en-US" sz="5233">
                  <a:solidFill>
                    <a:srgbClr val="D8FD7F"/>
                  </a:solidFill>
                  <a:latin typeface="Kumar One"/>
                </a:rPr>
                <a:t>PROGRAMMING</a:t>
              </a:r>
            </a:p>
          </p:txBody>
        </p:sp>
        <p:sp>
          <p:nvSpPr>
            <p:cNvPr id="16" name="TextBox 16"/>
            <p:cNvSpPr txBox="1"/>
            <p:nvPr/>
          </p:nvSpPr>
          <p:spPr>
            <a:xfrm>
              <a:off x="0" y="2123459"/>
              <a:ext cx="8369239" cy="4078329"/>
            </a:xfrm>
            <a:prstGeom prst="rect">
              <a:avLst/>
            </a:prstGeom>
          </p:spPr>
          <p:txBody>
            <a:bodyPr lIns="0" tIns="0" rIns="0" bIns="0" rtlCol="0" anchor="t">
              <a:spAutoFit/>
            </a:bodyPr>
            <a:lstStyle/>
            <a:p>
              <a:pPr>
                <a:lnSpc>
                  <a:spcPts val="2764"/>
                </a:lnSpc>
              </a:pPr>
              <a:endParaRPr/>
            </a:p>
            <a:p>
              <a:pPr>
                <a:lnSpc>
                  <a:spcPts val="2764"/>
                </a:lnSpc>
              </a:pPr>
              <a:endParaRPr/>
            </a:p>
            <a:p>
              <a:pPr>
                <a:lnSpc>
                  <a:spcPts val="2764"/>
                </a:lnSpc>
              </a:pPr>
              <a:r>
                <a:rPr lang="en-US" sz="1842">
                  <a:solidFill>
                    <a:srgbClr val="FFFFFF"/>
                  </a:solidFill>
                  <a:latin typeface="Kumar One"/>
                </a:rPr>
                <a:t> A PROCESS THAT INVOLVE</a:t>
              </a:r>
            </a:p>
            <a:p>
              <a:pPr>
                <a:lnSpc>
                  <a:spcPts val="2764"/>
                </a:lnSpc>
              </a:pPr>
              <a:r>
                <a:rPr lang="en-US" sz="1842">
                  <a:solidFill>
                    <a:srgbClr val="FFFFFF"/>
                  </a:solidFill>
                  <a:latin typeface="Kumar One"/>
                </a:rPr>
                <a:t> DEVELOPING SOFTWARE OR APPLICATION </a:t>
              </a:r>
            </a:p>
            <a:p>
              <a:pPr>
                <a:lnSpc>
                  <a:spcPts val="2764"/>
                </a:lnSpc>
              </a:pPr>
              <a:r>
                <a:rPr lang="en-US" sz="1842">
                  <a:solidFill>
                    <a:srgbClr val="FFFFFF"/>
                  </a:solidFill>
                  <a:latin typeface="Kumar One"/>
                </a:rPr>
                <a:t> IT'S NOT ONLY ACT OF WRITING CODE (CODING)</a:t>
              </a:r>
            </a:p>
            <a:p>
              <a:pPr>
                <a:lnSpc>
                  <a:spcPts val="2764"/>
                </a:lnSpc>
              </a:pPr>
              <a:r>
                <a:rPr lang="en-US" sz="1842">
                  <a:solidFill>
                    <a:srgbClr val="FFFFFF"/>
                  </a:solidFill>
                  <a:latin typeface="Kumar One"/>
                </a:rPr>
                <a:t> BUT ALSO TASKS LIKE ANALYZING PROBLEMS, </a:t>
              </a:r>
            </a:p>
            <a:p>
              <a:pPr>
                <a:lnSpc>
                  <a:spcPts val="2764"/>
                </a:lnSpc>
              </a:pPr>
              <a:r>
                <a:rPr lang="en-US" sz="1842">
                  <a:solidFill>
                    <a:srgbClr val="FFFFFF"/>
                  </a:solidFill>
                  <a:latin typeface="Kumar One"/>
                </a:rPr>
                <a:t> DESIGN SOLUTIONS FOR THESE PROBLEMS </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Freeform 2"/>
          <p:cNvSpPr/>
          <p:nvPr/>
        </p:nvSpPr>
        <p:spPr>
          <a:xfrm rot="103127">
            <a:off x="7603032" y="1381954"/>
            <a:ext cx="13323167" cy="8943176"/>
          </a:xfrm>
          <a:custGeom>
            <a:avLst/>
            <a:gdLst/>
            <a:ahLst/>
            <a:cxnLst/>
            <a:rect l="l" t="t" r="r" b="b"/>
            <a:pathLst>
              <a:path w="13323167" h="8943176">
                <a:moveTo>
                  <a:pt x="0" y="0"/>
                </a:moveTo>
                <a:lnTo>
                  <a:pt x="13323167" y="0"/>
                </a:lnTo>
                <a:lnTo>
                  <a:pt x="13323167" y="8943177"/>
                </a:lnTo>
                <a:lnTo>
                  <a:pt x="0" y="89431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427107" y="1807908"/>
            <a:ext cx="7332722" cy="7846297"/>
          </a:xfrm>
          <a:custGeom>
            <a:avLst/>
            <a:gdLst/>
            <a:ahLst/>
            <a:cxnLst/>
            <a:rect l="l" t="t" r="r" b="b"/>
            <a:pathLst>
              <a:path w="7332722" h="7846297">
                <a:moveTo>
                  <a:pt x="7332722" y="0"/>
                </a:moveTo>
                <a:lnTo>
                  <a:pt x="0" y="0"/>
                </a:lnTo>
                <a:lnTo>
                  <a:pt x="0" y="7846298"/>
                </a:lnTo>
                <a:lnTo>
                  <a:pt x="7332722" y="7846298"/>
                </a:lnTo>
                <a:lnTo>
                  <a:pt x="733272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87371" y="3909727"/>
            <a:ext cx="7506459" cy="3795060"/>
          </a:xfrm>
          <a:prstGeom prst="rect">
            <a:avLst/>
          </a:prstGeom>
        </p:spPr>
        <p:txBody>
          <a:bodyPr lIns="0" tIns="0" rIns="0" bIns="0" rtlCol="0" anchor="t">
            <a:spAutoFit/>
          </a:bodyPr>
          <a:lstStyle/>
          <a:p>
            <a:pPr algn="ctr">
              <a:lnSpc>
                <a:spcPts val="9527"/>
              </a:lnSpc>
            </a:pPr>
            <a:r>
              <a:rPr lang="en-US" sz="10029">
                <a:solidFill>
                  <a:srgbClr val="F1F2F2"/>
                </a:solidFill>
                <a:latin typeface="Bryndan Write Bold"/>
              </a:rPr>
              <a:t>How do we write these instructions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875</Words>
  <Application>Microsoft Office PowerPoint</Application>
  <PresentationFormat>Custom</PresentationFormat>
  <Paragraphs>126</Paragraphs>
  <Slides>25</Slides>
  <Notes>0</Notes>
  <HiddenSlides>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25</vt:i4>
      </vt:variant>
    </vt:vector>
  </HeadingPairs>
  <TitlesOfParts>
    <vt:vector size="54" baseType="lpstr">
      <vt:lpstr>Open Sans</vt:lpstr>
      <vt:lpstr>Aileron Heavy</vt:lpstr>
      <vt:lpstr>HK Modular</vt:lpstr>
      <vt:lpstr>Bryndan Write Bold</vt:lpstr>
      <vt:lpstr>Calibri</vt:lpstr>
      <vt:lpstr>Nunito Bold</vt:lpstr>
      <vt:lpstr>Gaegu</vt:lpstr>
      <vt:lpstr>Stinger Wide</vt:lpstr>
      <vt:lpstr>Montserrat Semi-Bold</vt:lpstr>
      <vt:lpstr>Gochi Hand</vt:lpstr>
      <vt:lpstr>Open Sans Bold</vt:lpstr>
      <vt:lpstr>Aileron</vt:lpstr>
      <vt:lpstr>Mokoto</vt:lpstr>
      <vt:lpstr>Edo</vt:lpstr>
      <vt:lpstr>DM Sans</vt:lpstr>
      <vt:lpstr>Oswald Bold</vt:lpstr>
      <vt:lpstr>Roboto Condensed</vt:lpstr>
      <vt:lpstr>Stinger Wide Bold</vt:lpstr>
      <vt:lpstr>Gaegu Bold</vt:lpstr>
      <vt:lpstr>Bobby Jones</vt:lpstr>
      <vt:lpstr>Aileron Bold</vt:lpstr>
      <vt:lpstr>Arial</vt:lpstr>
      <vt:lpstr>Now Bold</vt:lpstr>
      <vt:lpstr>Bryndan Write</vt:lpstr>
      <vt:lpstr>Kumar One</vt:lpstr>
      <vt:lpstr>Source Sans Pro</vt:lpstr>
      <vt:lpstr>Now</vt:lpstr>
      <vt:lpstr>Freckle Face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 Emb</dc:title>
  <dc:creator>ad</dc:creator>
  <cp:lastModifiedBy>K2176 mohamed ibrahim Alnabawy</cp:lastModifiedBy>
  <cp:revision>1</cp:revision>
  <dcterms:created xsi:type="dcterms:W3CDTF">2006-08-16T00:00:00Z</dcterms:created>
  <dcterms:modified xsi:type="dcterms:W3CDTF">2023-08-19T16:46:02Z</dcterms:modified>
  <dc:identifier>DAFpm445IoU</dc:identifier>
</cp:coreProperties>
</file>